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47"/>
  </p:notesMasterIdLst>
  <p:handoutMasterIdLst>
    <p:handoutMasterId r:id="rId48"/>
  </p:handoutMasterIdLst>
  <p:sldIdLst>
    <p:sldId id="256" r:id="rId6"/>
    <p:sldId id="335" r:id="rId7"/>
    <p:sldId id="327" r:id="rId8"/>
    <p:sldId id="323" r:id="rId9"/>
    <p:sldId id="320" r:id="rId10"/>
    <p:sldId id="330" r:id="rId11"/>
    <p:sldId id="331" r:id="rId12"/>
    <p:sldId id="334" r:id="rId13"/>
    <p:sldId id="332" r:id="rId14"/>
    <p:sldId id="284" r:id="rId15"/>
    <p:sldId id="285" r:id="rId16"/>
    <p:sldId id="286" r:id="rId17"/>
    <p:sldId id="287" r:id="rId18"/>
    <p:sldId id="288" r:id="rId19"/>
    <p:sldId id="289" r:id="rId20"/>
    <p:sldId id="292" r:id="rId21"/>
    <p:sldId id="290" r:id="rId22"/>
    <p:sldId id="291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10" r:id="rId32"/>
    <p:sldId id="307" r:id="rId33"/>
    <p:sldId id="315" r:id="rId34"/>
    <p:sldId id="313" r:id="rId35"/>
    <p:sldId id="309" r:id="rId36"/>
    <p:sldId id="316" r:id="rId37"/>
    <p:sldId id="317" r:id="rId38"/>
    <p:sldId id="328" r:id="rId39"/>
    <p:sldId id="303" r:id="rId40"/>
    <p:sldId id="304" r:id="rId41"/>
    <p:sldId id="305" r:id="rId42"/>
    <p:sldId id="329" r:id="rId43"/>
    <p:sldId id="306" r:id="rId44"/>
    <p:sldId id="293" r:id="rId45"/>
    <p:sldId id="326" r:id="rId46"/>
  </p:sldIdLst>
  <p:sldSz cx="9144000" cy="6858000" type="screen4x3"/>
  <p:notesSz cx="7010400" cy="9223375"/>
  <p:custDataLst>
    <p:tags r:id="rId4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8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5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7448"/>
    <a:srgbClr val="3A3A3C"/>
    <a:srgbClr val="682D8E"/>
    <a:srgbClr val="DD1A32"/>
    <a:srgbClr val="F05023"/>
    <a:srgbClr val="702082"/>
    <a:srgbClr val="C0091E"/>
    <a:srgbClr val="FFFFFF"/>
    <a:srgbClr val="CCFFCC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84023" autoAdjust="0"/>
  </p:normalViewPr>
  <p:slideViewPr>
    <p:cSldViewPr showGuides="1">
      <p:cViewPr varScale="1">
        <p:scale>
          <a:sx n="75" d="100"/>
          <a:sy n="75" d="100"/>
        </p:scale>
        <p:origin x="1493" y="58"/>
      </p:cViewPr>
      <p:guideLst>
        <p:guide orient="horz" pos="2296"/>
        <p:guide pos="2880"/>
        <p:guide orient="horz" pos="8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5268"/>
    </p:cViewPr>
  </p:sorterViewPr>
  <p:notesViewPr>
    <p:cSldViewPr showGuides="1">
      <p:cViewPr varScale="1">
        <p:scale>
          <a:sx n="92" d="100"/>
          <a:sy n="92" d="100"/>
        </p:scale>
        <p:origin x="-3720" y="-102"/>
      </p:cViewPr>
      <p:guideLst>
        <p:guide orient="horz" pos="2905"/>
        <p:guide pos="220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5D91977-0E6C-478D-B776-92AF611B4A0D}" type="datetimeFigureOut">
              <a:rPr lang="en-CA"/>
              <a:pPr>
                <a:defRPr/>
              </a:pPr>
              <a:t>2018-05-11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3CA8BF5-7432-4D9B-A7BF-4B2176BC5F1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527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EF7D8E5-6915-4076-8881-6D1A8CA37245}" type="datetimeFigureOut">
              <a:rPr lang="en-CA"/>
              <a:pPr>
                <a:defRPr/>
              </a:pPr>
              <a:t>2018-05-11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2150"/>
            <a:ext cx="46101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1103"/>
            <a:ext cx="5608320" cy="4150519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909AF91-DF1E-4E92-B9CC-7DD199EC743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20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tockphoto.com/ca/photo/intelligent-vehicle-cockpit-and-wireless-communication-network-concept-gm692837788-127932641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tockphoto.com/ca/photo/ipv6-new-internet-protocol-gm502837022-82158325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09AF91-DF1E-4E92-B9CC-7DD199EC7435}" type="slidenum">
              <a:rPr lang="en-CA" smtClean="0"/>
              <a:pPr>
                <a:defRPr/>
              </a:pPr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3837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http://www.istockphoto.com/ca/photo/home-computer-network-gm98265636-7381753</a:t>
            </a:r>
          </a:p>
          <a:p>
            <a:r>
              <a:rPr lang="en-US" dirty="0" smtClean="0"/>
              <a:t>Need</a:t>
            </a:r>
            <a:r>
              <a:rPr lang="en-US" baseline="0" dirty="0" smtClean="0"/>
              <a:t> new picture, looks ugly ;-)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3203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http://www.istockphoto.com/ca/photo/home-network-gm117311543-7381629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2467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http://www.istockphoto.com/ca/photo/young-girl-looking-up-at-a-stereoscopic-vision-of-the-earth-internet-of-things-gm690778240-127332717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5335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http://www.istockphoto.com/ca/photo/internet-of-things-concept-with-network-of-connected-objects-gm644680544-116869175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8304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http://www.istockphoto.com/ca/photo/circular-futuristic-interface-of-smart-home-automation-assistant-virtual-screen-gm637770524-113940363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1744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http://www.istockphoto.com/ca/photo/businessman-touching-a-cloud-connected-to-objects-internet-of-things-gm514785054-88267551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6407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http://www.istockphoto.com/ca/photo/intelligent-vehicle-cockpit-and-wireless-communication-network-concept-gm692837788-127932641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297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http://www.istockphoto.com/ca/photo/man-wearing-vr-headset-gm583697902-99848893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1461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http://www.istockphoto.com/ca/photo/smart-phone-remote-for-smart-home-hologram-technology-concept-gm839028202-137738281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7734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http://www.istockphoto.com/ca/photo/digital-handshake-on-blue-background-gm613033814-105721913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5702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http://www.istockphoto.com/ca/photo/ipv6-new-internet-protocol-gm502837022-82158325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4616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6020"/>
            <a:ext cx="9180337" cy="4895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0312" y="1"/>
            <a:ext cx="4207893" cy="4861366"/>
          </a:xfrm>
        </p:spPr>
        <p:txBody>
          <a:bodyPr anchor="ctr" anchorCtr="0"/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38204" y="5522872"/>
            <a:ext cx="3440515" cy="135466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9" b="9483"/>
          <a:stretch/>
        </p:blipFill>
        <p:spPr>
          <a:xfrm rot="5400000">
            <a:off x="217742" y="2243094"/>
            <a:ext cx="2403623" cy="28485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13" y="5303645"/>
            <a:ext cx="1585729" cy="74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69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5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pic>
        <p:nvPicPr>
          <p:cNvPr id="8" name="Picture 7" descr="Cira K+186 No Tag EN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82" y="6381328"/>
            <a:ext cx="1159806" cy="326196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CIRA Labs - Secure IoT Home Gateway - 2018-05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22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692" y="457200"/>
            <a:ext cx="7426949" cy="1143000"/>
          </a:xfrm>
        </p:spPr>
        <p:txBody>
          <a:bodyPr/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9745" y="1801800"/>
            <a:ext cx="3658556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9246" y="1801800"/>
            <a:ext cx="3667553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1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69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27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5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2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5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47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12004" y="6510751"/>
            <a:ext cx="2361342" cy="374633"/>
          </a:xfrm>
          <a:prstGeom prst="rect">
            <a:avLst/>
          </a:prstGeom>
          <a:solidFill>
            <a:srgbClr val="7020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9692" y="476216"/>
            <a:ext cx="7426949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692" y="1801778"/>
            <a:ext cx="742694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9746" y="648948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Cera PRO"/>
                <a:cs typeface="Cera PRO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012004" y="0"/>
            <a:ext cx="2361342" cy="476216"/>
          </a:xfrm>
          <a:prstGeom prst="rect">
            <a:avLst/>
          </a:prstGeom>
          <a:solidFill>
            <a:srgbClr val="C810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83868" y="6498570"/>
            <a:ext cx="4608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190401" y="862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13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solidFill>
            <a:srgbClr val="C8102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35.png"/><Relationship Id="rId5" Type="http://schemas.openxmlformats.org/officeDocument/2006/relationships/image" Target="../media/image9.png"/><Relationship Id="rId15" Type="http://schemas.openxmlformats.org/officeDocument/2006/relationships/image" Target="../media/image16.png"/><Relationship Id="rId10" Type="http://schemas.openxmlformats.org/officeDocument/2006/relationships/image" Target="../media/image34.png"/><Relationship Id="rId4" Type="http://schemas.openxmlformats.org/officeDocument/2006/relationships/image" Target="../media/image12.png"/><Relationship Id="rId9" Type="http://schemas.openxmlformats.org/officeDocument/2006/relationships/image" Target="../media/image33.png"/><Relationship Id="rId1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draft-ietf-anima-bootstrapping-keyinfra-14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9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0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59.png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12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1.png"/><Relationship Id="rId5" Type="http://schemas.openxmlformats.org/officeDocument/2006/relationships/image" Target="../media/image63.png"/><Relationship Id="rId10" Type="http://schemas.openxmlformats.org/officeDocument/2006/relationships/image" Target="../media/image19.png"/><Relationship Id="rId4" Type="http://schemas.openxmlformats.org/officeDocument/2006/relationships/image" Target="../media/image62.png"/><Relationship Id="rId9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8.png"/><Relationship Id="rId5" Type="http://schemas.openxmlformats.org/officeDocument/2006/relationships/image" Target="../media/image15.png"/><Relationship Id="rId10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18" Type="http://schemas.openxmlformats.org/officeDocument/2006/relationships/image" Target="../media/image77.png"/><Relationship Id="rId3" Type="http://schemas.openxmlformats.org/officeDocument/2006/relationships/image" Target="../media/image9.png"/><Relationship Id="rId21" Type="http://schemas.openxmlformats.org/officeDocument/2006/relationships/image" Target="../media/image21.png"/><Relationship Id="rId7" Type="http://schemas.openxmlformats.org/officeDocument/2006/relationships/image" Target="../media/image11.png"/><Relationship Id="rId12" Type="http://schemas.openxmlformats.org/officeDocument/2006/relationships/image" Target="../media/image43.png"/><Relationship Id="rId17" Type="http://schemas.openxmlformats.org/officeDocument/2006/relationships/image" Target="../media/image76.jpeg"/><Relationship Id="rId2" Type="http://schemas.openxmlformats.org/officeDocument/2006/relationships/image" Target="../media/image8.png"/><Relationship Id="rId16" Type="http://schemas.openxmlformats.org/officeDocument/2006/relationships/image" Target="../media/image4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73.png"/><Relationship Id="rId15" Type="http://schemas.openxmlformats.org/officeDocument/2006/relationships/image" Target="../media/image75.png"/><Relationship Id="rId10" Type="http://schemas.openxmlformats.org/officeDocument/2006/relationships/image" Target="../media/image14.png"/><Relationship Id="rId19" Type="http://schemas.microsoft.com/office/2007/relationships/hdphoto" Target="../media/hdphoto2.wdp"/><Relationship Id="rId4" Type="http://schemas.openxmlformats.org/officeDocument/2006/relationships/image" Target="../media/image15.png"/><Relationship Id="rId9" Type="http://schemas.openxmlformats.org/officeDocument/2006/relationships/image" Target="../media/image13.jpeg"/><Relationship Id="rId14" Type="http://schemas.openxmlformats.org/officeDocument/2006/relationships/image" Target="../media/image74.jpeg"/><Relationship Id="rId22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github.com/CIRALabs/Secure-IoT-Home-Gatewa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home.arpa.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08" y="504057"/>
            <a:ext cx="8676964" cy="4221087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Secure </a:t>
            </a:r>
            <a:r>
              <a:rPr lang="en-US" sz="3200" b="1" cap="none" dirty="0" smtClean="0"/>
              <a:t>IoT</a:t>
            </a:r>
            <a:r>
              <a:rPr lang="en-US" sz="3200" b="1" dirty="0" smtClean="0"/>
              <a:t> Home Gateway </a:t>
            </a:r>
            <a:r>
              <a:rPr lang="en-US" sz="3200" dirty="0" smtClean="0"/>
              <a:t>&amp; </a:t>
            </a:r>
            <a:br>
              <a:rPr lang="en-US" sz="3200" dirty="0" smtClean="0"/>
            </a:br>
            <a:r>
              <a:rPr lang="en-US" sz="3200" b="1" dirty="0" smtClean="0"/>
              <a:t>Home Registry – Idea &amp; vision</a:t>
            </a:r>
            <a:br>
              <a:rPr lang="en-US" sz="3200" b="1" dirty="0" smtClean="0"/>
            </a:b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3200" b="1" dirty="0" smtClean="0"/>
              <a:t>Open standards</a:t>
            </a:r>
            <a:br>
              <a:rPr lang="en-US" sz="3200" b="1" dirty="0" smtClean="0"/>
            </a:br>
            <a:r>
              <a:rPr lang="en-US" sz="3200" b="1" dirty="0" smtClean="0"/>
              <a:t>development</a:t>
            </a:r>
            <a:br>
              <a:rPr lang="en-US" sz="3200" b="1" dirty="0" smtClean="0"/>
            </a:b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3200" b="1" dirty="0" smtClean="0"/>
              <a:t>This document</a:t>
            </a:r>
            <a:br>
              <a:rPr lang="en-US" sz="3200" b="1" dirty="0" smtClean="0"/>
            </a:br>
            <a:r>
              <a:rPr lang="en-US" sz="3200" b="1" dirty="0" smtClean="0"/>
              <a:t>changes often</a:t>
            </a:r>
            <a:br>
              <a:rPr lang="en-US" sz="3200" b="1" dirty="0" smtClean="0"/>
            </a:b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Jacques Latour, CTO</a:t>
            </a:r>
            <a:br>
              <a:rPr lang="en-US" dirty="0"/>
            </a:br>
            <a:r>
              <a:rPr lang="en-US" dirty="0"/>
              <a:t>Canadian Internet Registration Authority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May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99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Today’s Home Network &amp; IoT implementation are disparate,</a:t>
            </a:r>
            <a:br>
              <a:rPr lang="en-CA" dirty="0" smtClean="0"/>
            </a:br>
            <a:r>
              <a:rPr lang="en-CA" dirty="0" smtClean="0">
                <a:solidFill>
                  <a:schemeClr val="tx1"/>
                </a:solidFill>
              </a:rPr>
              <a:t>kind of scary </a:t>
            </a:r>
            <a:r>
              <a:rPr lang="en-CA" dirty="0" smtClean="0"/>
              <a:t>&amp; IN need OF structure!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75" b="7075"/>
          <a:stretch>
            <a:fillRect/>
          </a:stretch>
        </p:blipFill>
        <p:spPr>
          <a:xfrm>
            <a:off x="1311701" y="1801778"/>
            <a:ext cx="6536663" cy="4525963"/>
          </a:xfrm>
        </p:spPr>
      </p:pic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317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of the future must be safe</a:t>
            </a:r>
            <a:r>
              <a:rPr lang="en-CA" dirty="0"/>
              <a:t>,</a:t>
            </a:r>
            <a:r>
              <a:rPr lang="en-CA" dirty="0" smtClean="0"/>
              <a:t> secure and </a:t>
            </a:r>
            <a:r>
              <a:rPr lang="en-CA" dirty="0" smtClean="0">
                <a:solidFill>
                  <a:srgbClr val="000000"/>
                </a:solidFill>
              </a:rPr>
              <a:t>simple </a:t>
            </a:r>
            <a:r>
              <a:rPr lang="en-CA" dirty="0" smtClean="0"/>
              <a:t>to use!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644" y="1808819"/>
            <a:ext cx="6408712" cy="454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9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must be reachable from the internet  </a:t>
            </a:r>
            <a:r>
              <a:rPr lang="en-CA" dirty="0" smtClean="0">
                <a:solidFill>
                  <a:schemeClr val="tx1"/>
                </a:solidFill>
              </a:rPr>
              <a:t>seamlessly</a:t>
            </a:r>
            <a:r>
              <a:rPr lang="en-CA" dirty="0"/>
              <a:t> </a:t>
            </a:r>
            <a:r>
              <a:rPr lang="en-CA" dirty="0" smtClean="0"/>
              <a:t>and </a:t>
            </a:r>
            <a:r>
              <a:rPr lang="en-CA" dirty="0" smtClean="0">
                <a:solidFill>
                  <a:schemeClr val="tx1"/>
                </a:solidFill>
              </a:rPr>
              <a:t>securely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644" y="1821354"/>
            <a:ext cx="6372708" cy="45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2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even your car WILL be </a:t>
            </a:r>
            <a:r>
              <a:rPr lang="en-CA" dirty="0" smtClean="0">
                <a:solidFill>
                  <a:srgbClr val="000000"/>
                </a:solidFill>
              </a:rPr>
              <a:t>connected </a:t>
            </a:r>
            <a:r>
              <a:rPr lang="en-CA" dirty="0" smtClean="0"/>
              <a:t>to your home network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320418" y="5589240"/>
            <a:ext cx="8494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 smtClean="0"/>
              <a:t>because your </a:t>
            </a:r>
            <a:r>
              <a:rPr lang="en-CA" sz="3200" dirty="0" smtClean="0">
                <a:solidFill>
                  <a:srgbClr val="C00000"/>
                </a:solidFill>
              </a:rPr>
              <a:t>home</a:t>
            </a:r>
            <a:r>
              <a:rPr lang="en-CA" sz="3200" dirty="0" smtClean="0"/>
              <a:t> is bigger than your </a:t>
            </a:r>
            <a:r>
              <a:rPr lang="en-CA" sz="3200" dirty="0" smtClean="0">
                <a:solidFill>
                  <a:srgbClr val="C00000"/>
                </a:solidFill>
              </a:rPr>
              <a:t>house</a:t>
            </a:r>
            <a:endParaRPr lang="en-US" sz="3200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52" y="1781600"/>
            <a:ext cx="6444208" cy="36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0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grows to include </a:t>
            </a:r>
            <a:r>
              <a:rPr lang="en-CA" dirty="0" smtClean="0">
                <a:solidFill>
                  <a:srgbClr val="3A3A3C"/>
                </a:solidFill>
              </a:rPr>
              <a:t>personal</a:t>
            </a:r>
            <a:r>
              <a:rPr lang="en-CA" dirty="0" smtClean="0"/>
              <a:t> and </a:t>
            </a:r>
            <a:r>
              <a:rPr lang="en-CA" dirty="0" smtClean="0">
                <a:solidFill>
                  <a:srgbClr val="000000"/>
                </a:solidFill>
              </a:rPr>
              <a:t>wearable</a:t>
            </a:r>
            <a:r>
              <a:rPr lang="en-CA" dirty="0"/>
              <a:t> </a:t>
            </a:r>
            <a:r>
              <a:rPr lang="en-CA" dirty="0" err="1" smtClean="0"/>
              <a:t>IoT</a:t>
            </a:r>
            <a:r>
              <a:rPr lang="en-CA" dirty="0" smtClean="0"/>
              <a:t>, inside and outside the home…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916" y="1801778"/>
            <a:ext cx="5358384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9592" y="5805234"/>
            <a:ext cx="7344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dirty="0"/>
              <a:t>because </a:t>
            </a:r>
            <a:r>
              <a:rPr lang="en-CA" sz="2400" dirty="0" smtClean="0"/>
              <a:t>eventually they will be IPv6 enabled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103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Your home network security both internal and external must be protected using a </a:t>
            </a:r>
            <a:r>
              <a:rPr lang="en-CA" dirty="0" smtClean="0">
                <a:solidFill>
                  <a:srgbClr val="000000"/>
                </a:solidFill>
              </a:rPr>
              <a:t>common </a:t>
            </a:r>
            <a:r>
              <a:rPr lang="en-CA" dirty="0" smtClean="0"/>
              <a:t>key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75" b="7075"/>
          <a:stretch>
            <a:fillRect/>
          </a:stretch>
        </p:blipFill>
        <p:spPr>
          <a:xfrm>
            <a:off x="1259632" y="2132856"/>
            <a:ext cx="6647336" cy="405086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312" y="1006624"/>
            <a:ext cx="487843" cy="62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9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400" dirty="0" smtClean="0"/>
              <a:t>Leveraging the chain of trust in </a:t>
            </a:r>
            <a:r>
              <a:rPr lang="en-CA" sz="2400" dirty="0" smtClean="0">
                <a:solidFill>
                  <a:srgbClr val="000000"/>
                </a:solidFill>
              </a:rPr>
              <a:t>DNSSEC</a:t>
            </a:r>
            <a:r>
              <a:rPr lang="en-CA" sz="2400" dirty="0" smtClean="0">
                <a:solidFill>
                  <a:srgbClr val="FF0000"/>
                </a:solidFill>
              </a:rPr>
              <a:t> </a:t>
            </a:r>
            <a:r>
              <a:rPr lang="en-CA" sz="2400" dirty="0" smtClean="0"/>
              <a:t>and some </a:t>
            </a:r>
            <a:r>
              <a:rPr lang="en-CA" sz="2400" dirty="0">
                <a:solidFill>
                  <a:srgbClr val="000000"/>
                </a:solidFill>
              </a:rPr>
              <a:t>i</a:t>
            </a:r>
            <a:r>
              <a:rPr lang="en-CA" sz="2400" dirty="0" smtClean="0">
                <a:solidFill>
                  <a:srgbClr val="000000"/>
                </a:solidFill>
              </a:rPr>
              <a:t>nnovation </a:t>
            </a:r>
            <a:r>
              <a:rPr lang="en-CA" sz="2400" dirty="0" smtClean="0"/>
              <a:t>to create a secure home network platform</a:t>
            </a: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16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676" y="2132856"/>
            <a:ext cx="5883192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6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Do WE need to say more?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17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32823"/>
            <a:ext cx="6768752" cy="45125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87345" y="1292851"/>
            <a:ext cx="757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/>
              <a:t>Public service announcement: We’re out of IPv4 </a:t>
            </a:r>
            <a:r>
              <a:rPr lang="en-CA" b="1" dirty="0" smtClean="0"/>
              <a:t>addresses !!!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40048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what does this bring to the </a:t>
            </a:r>
            <a:r>
              <a:rPr lang="en-CA" cap="none" dirty="0" smtClean="0"/>
              <a:t>ccTLD</a:t>
            </a:r>
            <a:r>
              <a:rPr lang="en-CA" dirty="0" smtClean="0"/>
              <a:t> domain industry?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0" y="537321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 smtClean="0">
                <a:solidFill>
                  <a:srgbClr val="FF0000"/>
                </a:solidFill>
              </a:rPr>
              <a:t>A domain name per household!!!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13933" y="3638198"/>
            <a:ext cx="9894" cy="1050942"/>
          </a:xfrm>
          <a:prstGeom prst="line">
            <a:avLst/>
          </a:prstGeom>
          <a:ln w="38100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592657" y="2458227"/>
            <a:ext cx="6039683" cy="1724867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988825" y="2594363"/>
            <a:ext cx="5181733" cy="1442768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3184161" y="2458115"/>
            <a:ext cx="2498155" cy="1790709"/>
          </a:xfrm>
          <a:prstGeom prst="line">
            <a:avLst/>
          </a:prstGeom>
          <a:ln w="57150">
            <a:solidFill>
              <a:srgbClr val="6F1F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5" idx="1"/>
          </p:cNvCxnSpPr>
          <p:nvPr/>
        </p:nvCxnSpPr>
        <p:spPr>
          <a:xfrm flipH="1" flipV="1">
            <a:off x="2608033" y="3314809"/>
            <a:ext cx="3778108" cy="11598"/>
          </a:xfrm>
          <a:prstGeom prst="line">
            <a:avLst/>
          </a:prstGeom>
          <a:ln w="57150">
            <a:solidFill>
              <a:srgbClr val="6F1F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3473587" y="2458227"/>
            <a:ext cx="2187762" cy="1880541"/>
          </a:xfrm>
          <a:prstGeom prst="line">
            <a:avLst/>
          </a:prstGeom>
          <a:ln w="57150">
            <a:solidFill>
              <a:srgbClr val="6F1F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468035" y="3628266"/>
            <a:ext cx="9894" cy="1050942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433813" y="2998693"/>
            <a:ext cx="2250412" cy="646331"/>
          </a:xfrm>
          <a:prstGeom prst="rect">
            <a:avLst/>
          </a:prstGeom>
          <a:solidFill>
            <a:srgbClr val="DE203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myhome.ca</a:t>
            </a:r>
          </a:p>
          <a:p>
            <a:pPr algn="ctr"/>
            <a:r>
              <a:rPr lang="en-CA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CA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yhome.net.ca</a:t>
            </a:r>
            <a:endParaRPr lang="en-US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471" y="1724841"/>
            <a:ext cx="771663" cy="76655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2317" y="4142756"/>
            <a:ext cx="597260" cy="58899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25" y="4068042"/>
            <a:ext cx="593304" cy="5850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6528" y="3020025"/>
            <a:ext cx="597260" cy="58899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649" y="1666201"/>
            <a:ext cx="1188720" cy="111556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152" y="3910994"/>
            <a:ext cx="1353312" cy="99364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75" y="1782206"/>
            <a:ext cx="426019" cy="12159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3" y="3610478"/>
            <a:ext cx="1444752" cy="99364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882" y="1809100"/>
            <a:ext cx="632583" cy="63648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73527" y="3825044"/>
            <a:ext cx="891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IoT</a:t>
            </a:r>
            <a:endParaRPr lang="en-US" sz="1200" b="1" dirty="0" smtClean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Cloud</a:t>
            </a:r>
          </a:p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services</a:t>
            </a:r>
            <a:endParaRPr lang="en-US" sz="1200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141" y="2996952"/>
            <a:ext cx="784416" cy="65890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575" y="4293096"/>
            <a:ext cx="1022481" cy="101505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013684" y="1895625"/>
            <a:ext cx="485800" cy="539810"/>
            <a:chOff x="8550696" y="5013426"/>
            <a:chExt cx="593304" cy="64313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4319972" y="1895625"/>
            <a:ext cx="485800" cy="539810"/>
            <a:chOff x="8550696" y="5013426"/>
            <a:chExt cx="593304" cy="643132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4626260" y="1895625"/>
            <a:ext cx="485800" cy="539810"/>
            <a:chOff x="8550696" y="5013426"/>
            <a:chExt cx="593304" cy="643132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cxnSp>
        <p:nvCxnSpPr>
          <p:cNvPr id="50" name="Straight Connector 49"/>
          <p:cNvCxnSpPr>
            <a:stCxn id="33" idx="0"/>
            <a:endCxn id="32" idx="2"/>
          </p:cNvCxnSpPr>
          <p:nvPr/>
        </p:nvCxnSpPr>
        <p:spPr>
          <a:xfrm flipV="1">
            <a:off x="4559019" y="2435435"/>
            <a:ext cx="3853" cy="563258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2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692" y="485800"/>
            <a:ext cx="7426949" cy="1143000"/>
          </a:xfrm>
        </p:spPr>
        <p:txBody>
          <a:bodyPr>
            <a:normAutofit/>
          </a:bodyPr>
          <a:lstStyle/>
          <a:p>
            <a:r>
              <a:rPr lang="en-CA" b="1" dirty="0" smtClean="0"/>
              <a:t>The focus is on </a:t>
            </a:r>
            <a:r>
              <a:rPr lang="en-CA" b="1" dirty="0" err="1" smtClean="0"/>
              <a:t>AutomatioN</a:t>
            </a:r>
            <a:endParaRPr lang="en-US" b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4239699" y="2904885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7200" b="1" dirty="0" smtClean="0"/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07465" y="1548352"/>
            <a:ext cx="1717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 smtClean="0"/>
              <a:t>Registry </a:t>
            </a:r>
          </a:p>
          <a:p>
            <a:pPr algn="ctr"/>
            <a:r>
              <a:rPr lang="en-CA" sz="2400" b="1" dirty="0" smtClean="0"/>
              <a:t>Automation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15107" y="1548352"/>
            <a:ext cx="2198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 smtClean="0"/>
              <a:t>Home Network </a:t>
            </a:r>
          </a:p>
          <a:p>
            <a:pPr algn="ctr"/>
            <a:r>
              <a:rPr lang="en-CA" sz="2400" b="1" dirty="0" smtClean="0"/>
              <a:t>Automation</a:t>
            </a:r>
            <a:endParaRPr lang="en-US" sz="2400" b="1" dirty="0"/>
          </a:p>
        </p:txBody>
      </p: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9975" y="2406583"/>
            <a:ext cx="3722505" cy="2642597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80" y="2524877"/>
            <a:ext cx="3389232" cy="24060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25759" y="5359859"/>
            <a:ext cx="2715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400" b="1" dirty="0" smtClean="0"/>
              <a:t>Innovation</a:t>
            </a:r>
            <a:endParaRPr lang="en-CA" sz="6000" b="1" dirty="0" smtClean="0"/>
          </a:p>
        </p:txBody>
      </p:sp>
    </p:spTree>
    <p:extLst>
      <p:ext uri="{BB962C8B-B14F-4D97-AF65-F5344CB8AC3E}">
        <p14:creationId xmlns:p14="http://schemas.microsoft.com/office/powerpoint/2010/main" val="38924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https://</a:t>
            </a:r>
            <a:r>
              <a:rPr lang="en-CA" dirty="0" smtClean="0">
                <a:hlinkClick r:id="rId2"/>
              </a:rPr>
              <a:t>tools.ietf.org/html/draft-ietf-anima-bootstrapping-keyinfra-14</a:t>
            </a:r>
            <a:endParaRPr lang="en-CA" dirty="0" smtClean="0"/>
          </a:p>
          <a:p>
            <a:r>
              <a:rPr lang="en-CA" dirty="0"/>
              <a:t>https://tools.ietf.org/html/rfc8366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547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216"/>
            <a:ext cx="8388932" cy="5617080"/>
          </a:xfrm>
        </p:spPr>
        <p:txBody>
          <a:bodyPr>
            <a:noAutofit/>
          </a:bodyPr>
          <a:lstStyle/>
          <a:p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>
                <a:solidFill>
                  <a:schemeClr val="tx1"/>
                </a:solidFill>
              </a:rPr>
              <a:t/>
            </a:r>
            <a:br>
              <a:rPr lang="en-CA" cap="none" dirty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>
                <a:solidFill>
                  <a:schemeClr val="tx1"/>
                </a:solidFill>
              </a:rPr>
              <a:t/>
            </a:r>
            <a:br>
              <a:rPr lang="en-CA" cap="none" dirty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>
                <a:solidFill>
                  <a:schemeClr val="tx1"/>
                </a:solidFill>
              </a:rPr>
              <a:t/>
            </a:r>
            <a:br>
              <a:rPr lang="en-CA" cap="none" dirty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>Your </a:t>
            </a:r>
            <a:r>
              <a:rPr lang="en-CA" cap="none" dirty="0">
                <a:solidFill>
                  <a:schemeClr val="tx1"/>
                </a:solidFill>
              </a:rPr>
              <a:t>local ccTLD will provision your DNSSEC signed domain internally on your gateway and externally </a:t>
            </a:r>
            <a:r>
              <a:rPr lang="en-CA" cap="none" dirty="0" smtClean="0">
                <a:solidFill>
                  <a:schemeClr val="tx1"/>
                </a:solidFill>
              </a:rPr>
              <a:t>on the Internet, </a:t>
            </a:r>
            <a:r>
              <a:rPr lang="en-CA" cap="none" dirty="0">
                <a:solidFill>
                  <a:schemeClr val="tx1"/>
                </a:solidFill>
              </a:rPr>
              <a:t>and establish a secure chain of trust to your home gateway, </a:t>
            </a:r>
            <a:r>
              <a:rPr lang="en-CA" cap="none" dirty="0">
                <a:solidFill>
                  <a:srgbClr val="C0091E"/>
                </a:solidFill>
              </a:rPr>
              <a:t>magically</a:t>
            </a:r>
            <a:r>
              <a:rPr lang="en-CA" cap="none" dirty="0">
                <a:solidFill>
                  <a:schemeClr val="tx1"/>
                </a:solidFill>
              </a:rPr>
              <a:t> solving all your worries and keeping </a:t>
            </a:r>
            <a:r>
              <a:rPr lang="en-CA" cap="none" dirty="0" smtClean="0">
                <a:solidFill>
                  <a:schemeClr val="tx1"/>
                </a:solidFill>
              </a:rPr>
              <a:t>your </a:t>
            </a:r>
            <a:r>
              <a:rPr lang="en-CA" cap="none" dirty="0">
                <a:solidFill>
                  <a:schemeClr val="tx1"/>
                </a:solidFill>
              </a:rPr>
              <a:t>family safe </a:t>
            </a:r>
            <a:r>
              <a:rPr lang="en-CA" cap="none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cap="none" dirty="0">
              <a:solidFill>
                <a:schemeClr val="tx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9655" y="613339"/>
            <a:ext cx="2724690" cy="271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1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Remember, it’s an idea &amp; vision! </a:t>
            </a:r>
            <a:br>
              <a:rPr lang="en-CA" dirty="0" smtClean="0"/>
            </a:br>
            <a:r>
              <a:rPr lang="en-CA" dirty="0" smtClean="0"/>
              <a:t>Get ready for the story </a:t>
            </a:r>
            <a:r>
              <a:rPr lang="en-CA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21</a:t>
            </a:fld>
            <a:endParaRPr lang="en-CA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39652" y="2240868"/>
            <a:ext cx="4576292" cy="3600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Cloud Callout 2"/>
          <p:cNvSpPr/>
          <p:nvPr/>
        </p:nvSpPr>
        <p:spPr>
          <a:xfrm>
            <a:off x="7236296" y="1840442"/>
            <a:ext cx="1907704" cy="2200626"/>
          </a:xfrm>
          <a:prstGeom prst="cloudCallout">
            <a:avLst>
              <a:gd name="adj1" fmla="val -69751"/>
              <a:gd name="adj2" fmla="val 7919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8284" y="2336683"/>
            <a:ext cx="2052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/>
              <a:t>That’s</a:t>
            </a:r>
          </a:p>
          <a:p>
            <a:pPr algn="ctr"/>
            <a:r>
              <a:rPr lang="en-CA" dirty="0" smtClean="0"/>
              <a:t>a </a:t>
            </a:r>
            <a:r>
              <a:rPr lang="en-CA" dirty="0"/>
              <a:t>napkin</a:t>
            </a:r>
          </a:p>
          <a:p>
            <a:pPr algn="ctr"/>
            <a:r>
              <a:rPr lang="en-CA" dirty="0"/>
              <a:t>design</a:t>
            </a:r>
          </a:p>
          <a:p>
            <a:pPr algn="ctr"/>
            <a:r>
              <a:rPr lang="en-CA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87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1 (this is a story </a:t>
            </a:r>
            <a:r>
              <a:rPr lang="en-CA" dirty="0" smtClean="0">
                <a:sym typeface="Wingdings" panose="05000000000000000000" pitchFamily="2" charset="2"/>
              </a:rPr>
              <a:t>)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When you buy a home gateway, it comes bundled with a .CA home network domain</a:t>
            </a:r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22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512" y="3429000"/>
            <a:ext cx="1632717" cy="16436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046" y="3222406"/>
            <a:ext cx="1947686" cy="1934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8340" y="346652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32040" y="5085184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RFID card</a:t>
            </a:r>
          </a:p>
          <a:p>
            <a:pPr algn="ctr"/>
            <a:r>
              <a:rPr lang="en-CA" dirty="0" smtClean="0"/>
              <a:t>(Code to activate provisioning and domain)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68244" y="3789040"/>
            <a:ext cx="2375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A 2</a:t>
            </a:r>
            <a:r>
              <a:rPr lang="en-US" sz="1600" baseline="30000" dirty="0" smtClean="0">
                <a:solidFill>
                  <a:srgbClr val="008000"/>
                </a:solidFill>
              </a:rPr>
              <a:t>nd</a:t>
            </a:r>
            <a:r>
              <a:rPr lang="en-US" sz="1600" dirty="0" smtClean="0">
                <a:solidFill>
                  <a:srgbClr val="008000"/>
                </a:solidFill>
              </a:rPr>
              <a:t> or 3</a:t>
            </a:r>
            <a:r>
              <a:rPr lang="en-US" sz="1600" baseline="30000" dirty="0" smtClean="0">
                <a:solidFill>
                  <a:srgbClr val="008000"/>
                </a:solidFill>
              </a:rPr>
              <a:t>rd</a:t>
            </a:r>
            <a:r>
              <a:rPr lang="en-US" sz="1600" dirty="0" smtClean="0">
                <a:solidFill>
                  <a:srgbClr val="008000"/>
                </a:solidFill>
              </a:rPr>
              <a:t> level domain</a:t>
            </a:r>
          </a:p>
          <a:p>
            <a:r>
              <a:rPr lang="en-US" sz="1600" dirty="0" smtClean="0">
                <a:solidFill>
                  <a:srgbClr val="008000"/>
                </a:solidFill>
              </a:rPr>
              <a:t>i.e. </a:t>
            </a:r>
            <a:r>
              <a:rPr lang="en-US" sz="1600" dirty="0" err="1" smtClean="0">
                <a:solidFill>
                  <a:srgbClr val="008000"/>
                </a:solidFill>
              </a:rPr>
              <a:t>myhome.net.ca</a:t>
            </a:r>
            <a:endParaRPr lang="en-US" sz="1600" dirty="0" smtClean="0">
              <a:solidFill>
                <a:srgbClr val="008000"/>
              </a:solidFill>
            </a:endParaRPr>
          </a:p>
          <a:p>
            <a:r>
              <a:rPr lang="en-US" sz="1600" dirty="0" smtClean="0">
                <a:solidFill>
                  <a:srgbClr val="008000"/>
                </a:solidFill>
              </a:rPr>
              <a:t>i.e. </a:t>
            </a:r>
            <a:r>
              <a:rPr lang="en-US" sz="1600" dirty="0" err="1" smtClean="0">
                <a:solidFill>
                  <a:srgbClr val="008000"/>
                </a:solidFill>
              </a:rPr>
              <a:t>myhome.ca</a:t>
            </a:r>
            <a:endParaRPr lang="en-US" sz="16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02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Then you follow the provisioning instructions</a:t>
            </a:r>
          </a:p>
          <a:p>
            <a:pPr lvl="1"/>
            <a:r>
              <a:rPr lang="en-CA" dirty="0" smtClean="0"/>
              <a:t>Install &amp; open the CIRA Home Gateway app</a:t>
            </a:r>
          </a:p>
          <a:p>
            <a:pPr lvl="1"/>
            <a:r>
              <a:rPr lang="en-CA" dirty="0" smtClean="0"/>
              <a:t>Turn on the Home </a:t>
            </a:r>
            <a:r>
              <a:rPr lang="en-CA" dirty="0"/>
              <a:t>G</a:t>
            </a:r>
            <a:r>
              <a:rPr lang="en-CA" dirty="0" smtClean="0"/>
              <a:t>ateway</a:t>
            </a:r>
          </a:p>
          <a:p>
            <a:pPr lvl="1"/>
            <a:r>
              <a:rPr lang="en-CA" dirty="0" smtClean="0"/>
              <a:t>“TAP” your mobile to discover the home gateway</a:t>
            </a:r>
          </a:p>
          <a:p>
            <a:pPr lvl="1"/>
            <a:r>
              <a:rPr lang="en-CA" dirty="0" smtClean="0"/>
              <a:t>Pick a domain name, 2</a:t>
            </a:r>
            <a:r>
              <a:rPr lang="en-CA" baseline="30000" dirty="0" smtClean="0"/>
              <a:t>nd</a:t>
            </a:r>
            <a:r>
              <a:rPr lang="en-CA" dirty="0" smtClean="0"/>
              <a:t> or 3</a:t>
            </a:r>
            <a:r>
              <a:rPr lang="en-CA" baseline="30000" dirty="0" smtClean="0"/>
              <a:t>rd</a:t>
            </a:r>
            <a:r>
              <a:rPr lang="en-CA" dirty="0" smtClean="0"/>
              <a:t> level domain name</a:t>
            </a:r>
          </a:p>
          <a:p>
            <a:pPr lvl="1"/>
            <a:r>
              <a:rPr lang="en-CA" dirty="0" smtClean="0"/>
              <a:t>Enter the secret code (“TAP” RFID card)</a:t>
            </a:r>
          </a:p>
          <a:p>
            <a:pPr lvl="1"/>
            <a:r>
              <a:rPr lang="en-CA" dirty="0" smtClean="0"/>
              <a:t>Home Gateway ready for configuration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23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4003" y="5090908"/>
            <a:ext cx="936584" cy="9303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87724" y="5282044"/>
            <a:ext cx="5748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 err="1"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CA" sz="2800" b="1" dirty="0" err="1" smtClean="0">
                <a:latin typeface="Verdana" charset="0"/>
                <a:ea typeface="Verdana" charset="0"/>
                <a:cs typeface="Verdana" charset="0"/>
              </a:rPr>
              <a:t>yhome.ca</a:t>
            </a:r>
            <a:r>
              <a:rPr lang="en-CA" sz="2800" b="1" dirty="0" smtClean="0">
                <a:latin typeface="Verdana" charset="0"/>
                <a:ea typeface="Verdana" charset="0"/>
                <a:cs typeface="Verdana" charset="0"/>
              </a:rPr>
              <a:t>			code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712540" y="4797152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3717032"/>
            <a:ext cx="732775" cy="7279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51" r="8538"/>
          <a:stretch/>
        </p:blipFill>
        <p:spPr>
          <a:xfrm>
            <a:off x="946436" y="4474623"/>
            <a:ext cx="349291" cy="446508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8010" r="18628" b="63549"/>
          <a:stretch/>
        </p:blipFill>
        <p:spPr>
          <a:xfrm flipH="1">
            <a:off x="858397" y="4179237"/>
            <a:ext cx="317506" cy="346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299" y="2314249"/>
            <a:ext cx="647502" cy="6475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3751" y="1812534"/>
            <a:ext cx="732775" cy="72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9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Automated Backend Provisioning @ CIRA</a:t>
            </a:r>
          </a:p>
          <a:p>
            <a:pPr lvl="1"/>
            <a:r>
              <a:rPr lang="en-CA" dirty="0" smtClean="0"/>
              <a:t>CIRA creates the .CA domain name in the registry</a:t>
            </a:r>
          </a:p>
          <a:p>
            <a:pPr lvl="1"/>
            <a:r>
              <a:rPr lang="en-CA" dirty="0" smtClean="0"/>
              <a:t>CIRA signs the .CA domain with DNSSEC</a:t>
            </a:r>
          </a:p>
          <a:p>
            <a:pPr lvl="1"/>
            <a:r>
              <a:rPr lang="en-CA" dirty="0" smtClean="0"/>
              <a:t>CIRA is primary for the external DNS view of the .CA domain</a:t>
            </a:r>
          </a:p>
          <a:p>
            <a:pPr lvl="1"/>
            <a:r>
              <a:rPr lang="en-CA" dirty="0" smtClean="0"/>
              <a:t>CIRA provides secondary DNS to the .CA domain</a:t>
            </a:r>
            <a:endParaRPr lang="en-CA" dirty="0"/>
          </a:p>
          <a:p>
            <a:endParaRPr lang="en-CA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24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8" y="4772107"/>
            <a:ext cx="920576" cy="920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7928" y="450912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382" y="4750318"/>
            <a:ext cx="951412" cy="9641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11748" y="450912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6305381" y="4797152"/>
            <a:ext cx="920958" cy="1466806"/>
            <a:chOff x="6529293" y="4696757"/>
            <a:chExt cx="920958" cy="14668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9484" y="4696757"/>
              <a:ext cx="920576" cy="91447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529293" y="5517232"/>
              <a:ext cx="920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DNSSEC</a:t>
              </a:r>
            </a:p>
            <a:p>
              <a:pPr algn="ctr"/>
              <a:r>
                <a:rPr lang="en-CA" dirty="0" smtClean="0"/>
                <a:t>(Keys)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23928" y="5667638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EXTERNAL</a:t>
            </a:r>
          </a:p>
          <a:p>
            <a:pPr algn="ctr"/>
            <a:r>
              <a:rPr lang="en-CA" dirty="0" smtClean="0"/>
              <a:t>(Internet)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76565" y="5661248"/>
            <a:ext cx="1031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.CA</a:t>
            </a:r>
          </a:p>
          <a:p>
            <a:pPr algn="ctr"/>
            <a:r>
              <a:rPr lang="en-CA" dirty="0" smtClean="0"/>
              <a:t>Registry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3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Automated Home Gateway provisioning</a:t>
            </a:r>
          </a:p>
          <a:p>
            <a:pPr lvl="1"/>
            <a:r>
              <a:rPr lang="en-CA" dirty="0" smtClean="0"/>
              <a:t>Establish secure connection to Home Gateway</a:t>
            </a:r>
          </a:p>
          <a:p>
            <a:pPr lvl="1"/>
            <a:r>
              <a:rPr lang="en-CA" dirty="0" smtClean="0"/>
              <a:t>Securely send private DNSSEC key to Home Gateway, setup internal DNS and DNSSEC</a:t>
            </a:r>
          </a:p>
          <a:p>
            <a:pPr lvl="1"/>
            <a:r>
              <a:rPr lang="en-CA" dirty="0" smtClean="0"/>
              <a:t>Configure Home </a:t>
            </a:r>
            <a:r>
              <a:rPr lang="en-CA" dirty="0"/>
              <a:t>G</a:t>
            </a:r>
            <a:r>
              <a:rPr lang="en-CA" dirty="0" smtClean="0"/>
              <a:t>ateway for DNS integration with registry (à la dynamic DNS) for external services</a:t>
            </a:r>
          </a:p>
          <a:p>
            <a:pPr lvl="1"/>
            <a:endParaRPr lang="en-CA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1828890" y="4362987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822523" y="4352859"/>
            <a:ext cx="920958" cy="1466806"/>
            <a:chOff x="6529293" y="4696757"/>
            <a:chExt cx="920958" cy="146680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9484" y="4696757"/>
              <a:ext cx="920576" cy="91447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529293" y="5517232"/>
              <a:ext cx="920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DNSSEC</a:t>
              </a:r>
            </a:p>
            <a:p>
              <a:pPr algn="ctr"/>
              <a:r>
                <a:rPr lang="en-CA" dirty="0" smtClean="0"/>
                <a:t>(Keys)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89524" y="4435882"/>
            <a:ext cx="1152480" cy="1612226"/>
            <a:chOff x="317516" y="4193038"/>
            <a:chExt cx="1152480" cy="161222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16" y="4193038"/>
              <a:ext cx="951412" cy="96415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23528" y="5158933"/>
              <a:ext cx="1146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EXTERNAL</a:t>
              </a:r>
            </a:p>
            <a:p>
              <a:pPr algn="ctr"/>
              <a:r>
                <a:rPr lang="en-CA" dirty="0" smtClean="0"/>
                <a:t>(Internet)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851920" y="4701542"/>
            <a:ext cx="12907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 smtClean="0">
                <a:sym typeface="Wingdings" panose="05000000000000000000" pitchFamily="2" charset="2"/>
              </a:rPr>
              <a:t></a:t>
            </a:r>
            <a:endParaRPr lang="en-US" sz="4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4293096"/>
            <a:ext cx="1186808" cy="11789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88976" y="4362987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7210610" y="4391924"/>
            <a:ext cx="1753878" cy="1635659"/>
            <a:chOff x="7066594" y="4385629"/>
            <a:chExt cx="1753878" cy="16356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2430" y="4385629"/>
              <a:ext cx="951412" cy="96415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066594" y="5374957"/>
              <a:ext cx="17538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INTERNAL</a:t>
              </a:r>
            </a:p>
            <a:p>
              <a:pPr algn="ctr"/>
              <a:r>
                <a:rPr lang="en-CA" dirty="0" smtClean="0"/>
                <a:t>(Home Network)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6061" y="4941248"/>
              <a:ext cx="434930" cy="432049"/>
            </a:xfrm>
            <a:prstGeom prst="rect">
              <a:avLst/>
            </a:prstGeom>
          </p:spPr>
        </p:pic>
      </p:grpSp>
      <p:sp>
        <p:nvSpPr>
          <p:cNvPr id="23" name="Freeform 22"/>
          <p:cNvSpPr/>
          <p:nvPr/>
        </p:nvSpPr>
        <p:spPr>
          <a:xfrm>
            <a:off x="1444935" y="5544052"/>
            <a:ext cx="6104708" cy="745377"/>
          </a:xfrm>
          <a:custGeom>
            <a:avLst/>
            <a:gdLst>
              <a:gd name="connsiteX0" fmla="*/ 0 w 6104708"/>
              <a:gd name="connsiteY0" fmla="*/ 269966 h 745377"/>
              <a:gd name="connsiteX1" fmla="*/ 3204754 w 6104708"/>
              <a:gd name="connsiteY1" fmla="*/ 740228 h 745377"/>
              <a:gd name="connsiteX2" fmla="*/ 6104708 w 6104708"/>
              <a:gd name="connsiteY2" fmla="*/ 0 h 74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04708" h="745377">
                <a:moveTo>
                  <a:pt x="0" y="269966"/>
                </a:moveTo>
                <a:cubicBezTo>
                  <a:pt x="1093651" y="527594"/>
                  <a:pt x="2187303" y="785222"/>
                  <a:pt x="3204754" y="740228"/>
                </a:cubicBezTo>
                <a:cubicBezTo>
                  <a:pt x="4222205" y="695234"/>
                  <a:pt x="5621382" y="233680"/>
                  <a:pt x="6104708" y="0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Dynamic DNS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68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9692" y="1556792"/>
            <a:ext cx="7426949" cy="4525963"/>
          </a:xfrm>
        </p:spPr>
        <p:txBody>
          <a:bodyPr/>
          <a:lstStyle/>
          <a:p>
            <a:r>
              <a:rPr lang="en-CA" dirty="0" smtClean="0"/>
              <a:t>Setup secure home network infrastructure</a:t>
            </a:r>
          </a:p>
          <a:p>
            <a:pPr lvl="1"/>
            <a:r>
              <a:rPr lang="en-CA" dirty="0" smtClean="0"/>
              <a:t>Using your trusted mobile &amp; the app, “TAP” the Home </a:t>
            </a:r>
            <a:r>
              <a:rPr lang="en-CA" dirty="0"/>
              <a:t>G</a:t>
            </a:r>
            <a:r>
              <a:rPr lang="en-CA" dirty="0" smtClean="0"/>
              <a:t>ateway to:</a:t>
            </a:r>
          </a:p>
          <a:p>
            <a:pPr lvl="2"/>
            <a:r>
              <a:rPr lang="en-CA" dirty="0" smtClean="0"/>
              <a:t>Learn the WIFI password</a:t>
            </a:r>
          </a:p>
          <a:p>
            <a:pPr lvl="2"/>
            <a:r>
              <a:rPr lang="en-CA" dirty="0" smtClean="0"/>
              <a:t>Get the </a:t>
            </a:r>
            <a:r>
              <a:rPr lang="en-CA" dirty="0" err="1" smtClean="0"/>
              <a:t>IPSec</a:t>
            </a:r>
            <a:r>
              <a:rPr lang="en-CA" dirty="0" smtClean="0"/>
              <a:t> password, SSO tokens and keys to VPN in your home network</a:t>
            </a:r>
          </a:p>
          <a:p>
            <a:pPr lvl="1"/>
            <a:r>
              <a:rPr lang="en-CA" dirty="0" smtClean="0"/>
              <a:t>Use your mobile and “TAP” all your IoT devices to add on your home WIFI network based on MUD profile, easy </a:t>
            </a:r>
            <a:r>
              <a:rPr lang="en-CA" dirty="0" err="1" smtClean="0"/>
              <a:t>peasy</a:t>
            </a:r>
            <a:r>
              <a:rPr lang="en-CA" dirty="0" smtClean="0"/>
              <a:t> </a:t>
            </a:r>
            <a:r>
              <a:rPr lang="en-CA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26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5514891"/>
            <a:ext cx="647502" cy="647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084" y="5013176"/>
            <a:ext cx="732775" cy="7279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1600" y="5514891"/>
            <a:ext cx="647502" cy="647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9538" y="5013176"/>
            <a:ext cx="859008" cy="8533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569" y="5514891"/>
            <a:ext cx="647502" cy="6475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490" y="5514891"/>
            <a:ext cx="647502" cy="64750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292080" y="5013176"/>
            <a:ext cx="577672" cy="675275"/>
            <a:chOff x="5233647" y="4987735"/>
            <a:chExt cx="920576" cy="1113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3647" y="5180308"/>
              <a:ext cx="920576" cy="9205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5589528" y="4987735"/>
              <a:ext cx="419020" cy="27505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592" y="5181309"/>
            <a:ext cx="633391" cy="4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9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this point we 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home gateway fully provisioned with a .CA domain name, with both internal and external domain name resolution, signed with DNSSEC.</a:t>
            </a:r>
          </a:p>
          <a:p>
            <a:pPr lvl="1"/>
            <a:r>
              <a:rPr lang="en-US" dirty="0" smtClean="0"/>
              <a:t>WIFI and other networks securely provisioned and setup</a:t>
            </a:r>
          </a:p>
          <a:p>
            <a:r>
              <a:rPr lang="en-US" dirty="0" smtClean="0"/>
              <a:t>Now we’re ready to provision the </a:t>
            </a:r>
            <a:r>
              <a:rPr lang="en-US" dirty="0" err="1" smtClean="0"/>
              <a:t>IoT</a:t>
            </a:r>
            <a:r>
              <a:rPr lang="en-US" dirty="0" smtClean="0"/>
              <a:t> devices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948" y="4404613"/>
            <a:ext cx="796795" cy="791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956" y="5628749"/>
            <a:ext cx="572559" cy="57255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7" idx="0"/>
          </p:cNvCxnSpPr>
          <p:nvPr/>
        </p:nvCxnSpPr>
        <p:spPr>
          <a:xfrm flipH="1">
            <a:off x="4462236" y="5124693"/>
            <a:ext cx="21298" cy="50405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32040" y="4149080"/>
            <a:ext cx="3456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Internal domain fully operational</a:t>
            </a:r>
          </a:p>
          <a:p>
            <a:r>
              <a:rPr lang="en-US" dirty="0" smtClean="0"/>
              <a:t>Secured internally by DNSSEC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3548" y="5373216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External domain to allow exposing internal services and make them available externally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7564" y="425709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err="1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f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ridge.la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Internal IP</a:t>
            </a:r>
          </a:p>
          <a:p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printer.la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 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Internal IP</a:t>
            </a:r>
            <a:endParaRPr lang="en-US" sz="1200" dirty="0">
              <a:solidFill>
                <a:srgbClr val="008000"/>
              </a:solidFill>
            </a:endParaRPr>
          </a:p>
          <a:p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2020" y="5739643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vpn.la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External IP</a:t>
            </a:r>
          </a:p>
          <a:p>
            <a:endParaRPr lang="en-US" sz="1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63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38" y="1801778"/>
            <a:ext cx="8621554" cy="4525963"/>
          </a:xfrm>
        </p:spPr>
        <p:txBody>
          <a:bodyPr/>
          <a:lstStyle/>
          <a:p>
            <a:r>
              <a:rPr lang="en-US" dirty="0" smtClean="0"/>
              <a:t>Once the </a:t>
            </a:r>
            <a:r>
              <a:rPr lang="en-US" dirty="0" err="1" smtClean="0"/>
              <a:t>IoT</a:t>
            </a:r>
            <a:r>
              <a:rPr lang="en-US" dirty="0" smtClean="0"/>
              <a:t> device has network access TAP to discover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device exposes via RFID (or similar) the services available</a:t>
            </a:r>
          </a:p>
          <a:p>
            <a:r>
              <a:rPr lang="en-US" dirty="0" smtClean="0"/>
              <a:t>Pick relevant </a:t>
            </a:r>
            <a:r>
              <a:rPr lang="en-US" dirty="0" err="1" smtClean="0"/>
              <a:t>IoT</a:t>
            </a:r>
            <a:r>
              <a:rPr lang="en-US" dirty="0" smtClean="0"/>
              <a:t> services category fro provisioning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let’s see how we provision </a:t>
            </a:r>
            <a:r>
              <a:rPr lang="en-US" cap="none" dirty="0" err="1" smtClean="0"/>
              <a:t>IoT</a:t>
            </a:r>
            <a:r>
              <a:rPr lang="en-US" cap="none" dirty="0" smtClean="0"/>
              <a:t> DEVICES IN HOME NETWORK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7812360" y="4081756"/>
            <a:ext cx="1044116" cy="1152128"/>
            <a:chOff x="5233647" y="4987735"/>
            <a:chExt cx="920576" cy="1113149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3647" y="5180308"/>
              <a:ext cx="920576" cy="920576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5589528" y="4987735"/>
              <a:ext cx="419020" cy="275059"/>
            </a:xfrm>
            <a:prstGeom prst="rect">
              <a:avLst/>
            </a:prstGeom>
          </p:spPr>
        </p:pic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07" y="3937740"/>
            <a:ext cx="1186808" cy="1178948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 flipH="1">
            <a:off x="1662231" y="4801836"/>
            <a:ext cx="468052" cy="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7765391" y="4801836"/>
            <a:ext cx="278970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065938" y="5940568"/>
            <a:ext cx="182654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/>
              <a:t>Expose Services</a:t>
            </a:r>
          </a:p>
          <a:p>
            <a:pPr algn="ctr"/>
            <a:r>
              <a:rPr lang="en-US" sz="1600" dirty="0" smtClean="0"/>
              <a:t>JSON blob / RFID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32" y="3544747"/>
            <a:ext cx="1407042" cy="234943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76" y="3540942"/>
            <a:ext cx="1433978" cy="239441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45" y="3540942"/>
            <a:ext cx="1480666" cy="2394411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 flipH="1">
            <a:off x="5832140" y="4801836"/>
            <a:ext cx="422986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3860982" y="4801836"/>
            <a:ext cx="422986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6" y="5170058"/>
            <a:ext cx="722219" cy="235375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01" y="5496714"/>
            <a:ext cx="720443" cy="23680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61" y="5486839"/>
            <a:ext cx="722219" cy="23537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37" y="5816659"/>
            <a:ext cx="722221" cy="237387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287" y="5815279"/>
            <a:ext cx="726417" cy="238767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88" y="5169627"/>
            <a:ext cx="717410" cy="2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0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>
            <a:off x="4973105" y="3277319"/>
            <a:ext cx="2478591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adding remote </a:t>
            </a:r>
            <a:r>
              <a:rPr lang="en-CA" dirty="0" err="1" smtClean="0"/>
              <a:t>vpn</a:t>
            </a:r>
            <a:r>
              <a:rPr lang="en-CA" dirty="0" smtClean="0"/>
              <a:t> access to trusted mobile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5775" y="2630748"/>
            <a:ext cx="1186808" cy="1178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50" y="3098800"/>
            <a:ext cx="1086245" cy="35703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393680" y="2672742"/>
            <a:ext cx="1380581" cy="2536099"/>
            <a:chOff x="6107743" y="3220269"/>
            <a:chExt cx="1620180" cy="29248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743" y="3220269"/>
              <a:ext cx="1620180" cy="292485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306002" y="3601621"/>
              <a:ext cx="1260140" cy="2084970"/>
            </a:xfrm>
            <a:prstGeom prst="rect">
              <a:avLst/>
            </a:prstGeom>
            <a:solidFill>
              <a:srgbClr val="1474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Mobile</a:t>
              </a:r>
              <a:endParaRPr lang="en-CA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367" y="4029332"/>
              <a:ext cx="1086246" cy="357039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7266" y="1571977"/>
            <a:ext cx="1010417" cy="10104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171" y="3314824"/>
            <a:ext cx="306696" cy="30669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4965635" y="2341351"/>
            <a:ext cx="701315" cy="692564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677368" y="2338337"/>
            <a:ext cx="783778" cy="67993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973105" y="3495688"/>
            <a:ext cx="2488041" cy="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182" y="3878649"/>
            <a:ext cx="672864" cy="67286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23613" y="4531169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(1) Tap the mobile </a:t>
            </a:r>
          </a:p>
          <a:p>
            <a:r>
              <a:rPr lang="en-CA" dirty="0"/>
              <a:t> </a:t>
            </a:r>
            <a:r>
              <a:rPr lang="en-CA" dirty="0" smtClean="0"/>
              <a:t>    Discover services</a:t>
            </a:r>
          </a:p>
          <a:p>
            <a:endParaRPr lang="en-CA" dirty="0"/>
          </a:p>
        </p:txBody>
      </p:sp>
      <p:sp>
        <p:nvSpPr>
          <p:cNvPr id="26" name="TextBox 25"/>
          <p:cNvSpPr txBox="1"/>
          <p:nvPr/>
        </p:nvSpPr>
        <p:spPr>
          <a:xfrm>
            <a:off x="158282" y="3320988"/>
            <a:ext cx="2793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 smtClean="0"/>
              <a:t>(2) Grant permission and credentials to mobile for remote home access</a:t>
            </a:r>
            <a:endParaRPr lang="en-CA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2975429" y="3529062"/>
            <a:ext cx="418251" cy="0"/>
          </a:xfrm>
          <a:prstGeom prst="straightConnector1">
            <a:avLst/>
          </a:prstGeom>
          <a:ln w="38100">
            <a:solidFill>
              <a:srgbClr val="3A3A3C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73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527884" y="1149326"/>
            <a:ext cx="5004556" cy="25854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3069704" y="3897052"/>
            <a:ext cx="5858780" cy="24057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216"/>
            <a:ext cx="9144000" cy="1143000"/>
          </a:xfrm>
        </p:spPr>
        <p:txBody>
          <a:bodyPr/>
          <a:lstStyle/>
          <a:p>
            <a:pPr algn="ctr"/>
            <a:r>
              <a:rPr lang="en-CA" dirty="0" smtClean="0"/>
              <a:t>2 distinct ideas into one solution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201" y="4419903"/>
            <a:ext cx="5538136" cy="19170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47822" y="3987436"/>
            <a:ext cx="3082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CA" b="1" dirty="0" smtClean="0"/>
              <a:t>IoT Secure </a:t>
            </a:r>
            <a:r>
              <a:rPr lang="en-CA" b="1" dirty="0"/>
              <a:t>Home Gateway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42961" y="1140034"/>
            <a:ext cx="2266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CA" b="1" dirty="0">
                <a:solidFill>
                  <a:srgbClr val="002060"/>
                </a:solidFill>
              </a:rPr>
              <a:t>.CA Home Registry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506670"/>
            <a:ext cx="4104964" cy="214489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3528" y="1176993"/>
            <a:ext cx="3204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IDEA #1 – ccTLD Home Registry</a:t>
            </a:r>
          </a:p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Value Proposition: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For ccTLD, to have a domain per household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Leverage the DNSSEC chain of trust by having a registered domain for home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CA" sz="1400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873" y="3897052"/>
            <a:ext cx="290183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IDEA #2 – Secure Gateway</a:t>
            </a:r>
          </a:p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Value Proposition: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To create a security framework to protect the Internet from IoT device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To enhance the home network privacy &amp; security with network access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CA" sz="1400" dirty="0">
              <a:solidFill>
                <a:srgbClr val="002060"/>
              </a:solidFill>
            </a:endParaRPr>
          </a:p>
        </p:txBody>
      </p:sp>
      <p:pic>
        <p:nvPicPr>
          <p:cNvPr id="15" name="Picture 14" descr="Cira K+186 No Tag EN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08" y="4481205"/>
            <a:ext cx="511604" cy="143889"/>
          </a:xfrm>
          <a:prstGeom prst="rect">
            <a:avLst/>
          </a:prstGeom>
        </p:spPr>
      </p:pic>
      <p:pic>
        <p:nvPicPr>
          <p:cNvPr id="16" name="Picture 15" descr="Cira K+186 No Tag EN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02" y="3265297"/>
            <a:ext cx="511604" cy="14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4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Adding your Car to remote access your        home network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1303" y="2213922"/>
            <a:ext cx="1186808" cy="1178948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700642" y="3521193"/>
            <a:ext cx="1380581" cy="2536099"/>
            <a:chOff x="6107743" y="3220269"/>
            <a:chExt cx="1620180" cy="292485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743" y="3220269"/>
              <a:ext cx="1620180" cy="292485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6306002" y="3601621"/>
              <a:ext cx="1260140" cy="2084970"/>
            </a:xfrm>
            <a:prstGeom prst="rect">
              <a:avLst/>
            </a:prstGeom>
            <a:solidFill>
              <a:srgbClr val="1474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Car</a:t>
              </a:r>
              <a:endParaRPr lang="en-CA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4708" y="4816385"/>
              <a:ext cx="1083726" cy="3531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790" y="4401155"/>
              <a:ext cx="1083726" cy="35319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4687" y="3944403"/>
              <a:ext cx="1076507" cy="35383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9816" y="5248513"/>
              <a:ext cx="1086245" cy="357039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2681" y="2484205"/>
            <a:ext cx="1238422" cy="8921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794" y="1155151"/>
            <a:ext cx="1010417" cy="10104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2699" y="2897998"/>
            <a:ext cx="306696" cy="30669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3251163" y="1924525"/>
            <a:ext cx="701315" cy="692564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148064" y="4288450"/>
            <a:ext cx="409502" cy="0"/>
          </a:xfrm>
          <a:prstGeom prst="straightConnector1">
            <a:avLst/>
          </a:prstGeom>
          <a:ln w="38100">
            <a:solidFill>
              <a:srgbClr val="F05023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962896" y="1921511"/>
            <a:ext cx="783778" cy="67993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258633" y="3078862"/>
            <a:ext cx="2488041" cy="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57" y="4059318"/>
            <a:ext cx="672864" cy="67286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759" y="3449003"/>
            <a:ext cx="647502" cy="64750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74168" y="4761148"/>
            <a:ext cx="1992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(1) Tap the car </a:t>
            </a:r>
          </a:p>
          <a:p>
            <a:r>
              <a:rPr lang="en-CA" dirty="0" smtClean="0"/>
              <a:t>Discover services</a:t>
            </a:r>
          </a:p>
          <a:p>
            <a:endParaRPr lang="en-CA" dirty="0"/>
          </a:p>
        </p:txBody>
      </p:sp>
      <p:sp>
        <p:nvSpPr>
          <p:cNvPr id="37" name="TextBox 36"/>
          <p:cNvSpPr txBox="1"/>
          <p:nvPr/>
        </p:nvSpPr>
        <p:spPr>
          <a:xfrm>
            <a:off x="5635156" y="410378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Control car 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635156" y="5220632"/>
            <a:ext cx="3437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Grant permission and credentials to car </a:t>
            </a:r>
            <a:r>
              <a:rPr lang="en-CA" dirty="0"/>
              <a:t>mobile for remote home access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148064" y="4665076"/>
            <a:ext cx="409502" cy="0"/>
          </a:xfrm>
          <a:prstGeom prst="straightConnector1">
            <a:avLst/>
          </a:prstGeom>
          <a:ln w="38100">
            <a:solidFill>
              <a:srgbClr val="DD1A32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148064" y="5041702"/>
            <a:ext cx="409502" cy="0"/>
          </a:xfrm>
          <a:prstGeom prst="straightConnector1">
            <a:avLst/>
          </a:prstGeom>
          <a:ln w="38100">
            <a:solidFill>
              <a:srgbClr val="682D8E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148064" y="5418328"/>
            <a:ext cx="409502" cy="0"/>
          </a:xfrm>
          <a:prstGeom prst="straightConnector1">
            <a:avLst/>
          </a:prstGeom>
          <a:ln w="38100">
            <a:solidFill>
              <a:srgbClr val="3A3A3C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635156" y="4473116"/>
            <a:ext cx="169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View car alerts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35156" y="4869160"/>
            <a:ext cx="26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View car status/location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875881" y="4455888"/>
            <a:ext cx="1615999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281541" y="2855937"/>
            <a:ext cx="2478591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436" y="2675917"/>
            <a:ext cx="1086245" cy="35703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635156" y="3736205"/>
            <a:ext cx="177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(2) Assign roles</a:t>
            </a:r>
          </a:p>
        </p:txBody>
      </p:sp>
    </p:spTree>
    <p:extLst>
      <p:ext uri="{BB962C8B-B14F-4D97-AF65-F5344CB8AC3E}">
        <p14:creationId xmlns:p14="http://schemas.microsoft.com/office/powerpoint/2010/main" val="163411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IoT</a:t>
            </a:r>
            <a:r>
              <a:rPr lang="en-US" dirty="0"/>
              <a:t> </a:t>
            </a:r>
            <a:r>
              <a:rPr lang="en-US" dirty="0" smtClean="0"/>
              <a:t>Service / action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Status: Up/down, on/off, ok/bad, status variable</a:t>
            </a:r>
          </a:p>
          <a:p>
            <a:r>
              <a:rPr lang="en-US" dirty="0" smtClean="0"/>
              <a:t>Audio/Video: Camera, video feed</a:t>
            </a:r>
          </a:p>
          <a:p>
            <a:r>
              <a:rPr lang="en-US" dirty="0" smtClean="0"/>
              <a:t>Media: Audio/Video media feed, TV, music</a:t>
            </a:r>
          </a:p>
          <a:p>
            <a:r>
              <a:rPr lang="en-US" dirty="0" smtClean="0"/>
              <a:t>Storage: Data</a:t>
            </a:r>
            <a:r>
              <a:rPr lang="en-US" dirty="0"/>
              <a:t> </a:t>
            </a:r>
            <a:r>
              <a:rPr lang="en-US" dirty="0" smtClean="0"/>
              <a:t>storage, NAS (pictures, files, data) </a:t>
            </a:r>
          </a:p>
          <a:p>
            <a:r>
              <a:rPr lang="en-US" dirty="0" smtClean="0"/>
              <a:t>Alerts: </a:t>
            </a:r>
            <a:r>
              <a:rPr lang="en-US" dirty="0"/>
              <a:t> Up/down, on/off, ok/bad</a:t>
            </a:r>
            <a:r>
              <a:rPr lang="en-US" dirty="0" smtClean="0"/>
              <a:t>, “Water detected”</a:t>
            </a:r>
          </a:p>
          <a:p>
            <a:r>
              <a:rPr lang="en-US" dirty="0" smtClean="0"/>
              <a:t>Control: Turn up</a:t>
            </a:r>
            <a:r>
              <a:rPr lang="en-US" dirty="0"/>
              <a:t>/down, on/off, </a:t>
            </a:r>
            <a:r>
              <a:rPr lang="en-US" dirty="0" smtClean="0"/>
              <a:t>change device value</a:t>
            </a:r>
          </a:p>
          <a:p>
            <a:r>
              <a:rPr lang="en-US" dirty="0" smtClean="0"/>
              <a:t>Cloud Service: </a:t>
            </a:r>
            <a:r>
              <a:rPr lang="en-US" dirty="0" err="1" smtClean="0"/>
              <a:t>IoT</a:t>
            </a:r>
            <a:r>
              <a:rPr lang="en-US" dirty="0" smtClean="0"/>
              <a:t> vendor, Google, MS, </a:t>
            </a:r>
            <a:r>
              <a:rPr lang="en-US" dirty="0" err="1" smtClean="0"/>
              <a:t>DropBox</a:t>
            </a:r>
            <a:endParaRPr lang="en-US" dirty="0" smtClean="0"/>
          </a:p>
          <a:p>
            <a:r>
              <a:rPr lang="en-US" dirty="0" smtClean="0"/>
              <a:t>VPN (VPN inside </a:t>
            </a:r>
            <a:r>
              <a:rPr lang="en-US" dirty="0" err="1" smtClean="0"/>
              <a:t>myhouse.ca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Remote house access</a:t>
            </a:r>
          </a:p>
          <a:p>
            <a:r>
              <a:rPr lang="en-US" dirty="0" smtClean="0"/>
              <a:t>Other Sensors/ Actuator functions?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8" y="1844824"/>
            <a:ext cx="1083726" cy="3531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5" y="2264718"/>
            <a:ext cx="1081059" cy="3553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8" y="3508323"/>
            <a:ext cx="1083726" cy="3531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8" y="2676746"/>
            <a:ext cx="1083726" cy="3562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3090671"/>
            <a:ext cx="1090026" cy="3582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7" y="3919572"/>
            <a:ext cx="1076507" cy="3538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6" y="4339479"/>
            <a:ext cx="1076507" cy="3538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8" y="4759386"/>
            <a:ext cx="1086245" cy="3570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8" y="5171281"/>
            <a:ext cx="1086245" cy="35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TODO:</a:t>
            </a:r>
            <a:br>
              <a:rPr lang="en-CA" b="1" dirty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CA" b="1" dirty="0" smtClean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</a:t>
            </a:r>
            <a:r>
              <a:rPr lang="en-CA" dirty="0" smtClean="0"/>
              <a:t>ADD Scenarios FOR each device type</a:t>
            </a:r>
            <a:br>
              <a:rPr lang="en-CA" dirty="0" smtClean="0"/>
            </a:b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Example </a:t>
            </a:r>
            <a:r>
              <a:rPr lang="en-CA" dirty="0"/>
              <a:t>of pushing WIFI to the device</a:t>
            </a:r>
          </a:p>
          <a:p>
            <a:r>
              <a:rPr lang="en-CA" dirty="0" smtClean="0"/>
              <a:t>Show </a:t>
            </a:r>
            <a:r>
              <a:rPr lang="en-CA" dirty="0"/>
              <a:t>that the fridge is exposing </a:t>
            </a:r>
            <a:r>
              <a:rPr lang="en-CA" dirty="0" smtClean="0"/>
              <a:t>service (MUD profile example)</a:t>
            </a:r>
            <a:endParaRPr lang="en-CA" dirty="0"/>
          </a:p>
          <a:p>
            <a:r>
              <a:rPr lang="en-CA" dirty="0" smtClean="0"/>
              <a:t>No </a:t>
            </a:r>
            <a:r>
              <a:rPr lang="en-CA" dirty="0"/>
              <a:t>web interface on IoT device</a:t>
            </a:r>
          </a:p>
          <a:p>
            <a:r>
              <a:rPr lang="en-CA" dirty="0" smtClean="0"/>
              <a:t>Focus </a:t>
            </a:r>
            <a:r>
              <a:rPr lang="en-CA" dirty="0"/>
              <a:t>on cloud / vendor, show they integrate into this solution, can be multi vendor multi cloud provides</a:t>
            </a:r>
          </a:p>
          <a:p>
            <a:r>
              <a:rPr lang="en-US" dirty="0" smtClean="0"/>
              <a:t>IoT Classification: based </a:t>
            </a:r>
            <a:r>
              <a:rPr lang="en-US" dirty="0"/>
              <a:t>on device type, air play could see all camera in the house, the TV could see all </a:t>
            </a:r>
            <a:r>
              <a:rPr lang="en-US" dirty="0" smtClean="0"/>
              <a:t>camera</a:t>
            </a:r>
            <a:r>
              <a:rPr lang="en-US" dirty="0"/>
              <a:t> </a:t>
            </a:r>
            <a:r>
              <a:rPr lang="en-US" dirty="0" smtClean="0"/>
              <a:t>(security controls)</a:t>
            </a:r>
            <a:endParaRPr lang="en-US" dirty="0"/>
          </a:p>
          <a:p>
            <a:r>
              <a:rPr lang="en-US" dirty="0" smtClean="0"/>
              <a:t>Door </a:t>
            </a:r>
            <a:r>
              <a:rPr lang="en-US" dirty="0"/>
              <a:t>bell sends to audio device, you car</a:t>
            </a:r>
          </a:p>
          <a:p>
            <a:r>
              <a:rPr lang="en-US" dirty="0" smtClean="0"/>
              <a:t>Fire </a:t>
            </a:r>
            <a:r>
              <a:rPr lang="en-US" dirty="0"/>
              <a:t>alert send to audio receiving device</a:t>
            </a:r>
          </a:p>
          <a:p>
            <a:r>
              <a:rPr lang="en-US" dirty="0" smtClean="0"/>
              <a:t>Power Utility company allow access </a:t>
            </a:r>
            <a:r>
              <a:rPr lang="en-US" dirty="0"/>
              <a:t>to home </a:t>
            </a:r>
            <a:r>
              <a:rPr lang="en-US" dirty="0" smtClean="0"/>
              <a:t>gateway</a:t>
            </a:r>
            <a:endParaRPr lang="en-US" dirty="0"/>
          </a:p>
          <a:p>
            <a:pPr lvl="1"/>
            <a:r>
              <a:rPr lang="en-US" dirty="0" smtClean="0"/>
              <a:t>allow </a:t>
            </a:r>
            <a:r>
              <a:rPr lang="en-US" dirty="0"/>
              <a:t>Power Utility </a:t>
            </a:r>
            <a:r>
              <a:rPr lang="en-US" dirty="0" smtClean="0"/>
              <a:t>to </a:t>
            </a:r>
            <a:r>
              <a:rPr lang="en-US" dirty="0"/>
              <a:t>access hot water </a:t>
            </a:r>
            <a:r>
              <a:rPr lang="en-US" dirty="0" smtClean="0"/>
              <a:t>tank</a:t>
            </a:r>
          </a:p>
          <a:p>
            <a:pPr lvl="1"/>
            <a:r>
              <a:rPr lang="en-US" dirty="0" smtClean="0"/>
              <a:t>allow </a:t>
            </a:r>
            <a:r>
              <a:rPr lang="en-US" dirty="0"/>
              <a:t>Power Utility </a:t>
            </a:r>
            <a:r>
              <a:rPr lang="en-US" dirty="0" smtClean="0"/>
              <a:t>to </a:t>
            </a:r>
            <a:r>
              <a:rPr lang="en-US" dirty="0"/>
              <a:t>adjust </a:t>
            </a:r>
            <a:r>
              <a:rPr lang="en-US" dirty="0" smtClean="0"/>
              <a:t>thermostats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34" y="3505582"/>
            <a:ext cx="593304" cy="585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35" y="4115686"/>
            <a:ext cx="597260" cy="5889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830" y="2854873"/>
            <a:ext cx="597260" cy="58899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1560" y="1801778"/>
            <a:ext cx="485800" cy="539810"/>
            <a:chOff x="8550696" y="5013426"/>
            <a:chExt cx="593304" cy="64313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424" y="2240868"/>
            <a:ext cx="655047" cy="6507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317" y="5278153"/>
            <a:ext cx="597260" cy="5889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611" y="4767400"/>
            <a:ext cx="462992" cy="4629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91" y="5902383"/>
            <a:ext cx="537110" cy="3869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0897" y="1778939"/>
            <a:ext cx="796795" cy="79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9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home network security is compromised?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Get the </a:t>
            </a:r>
            <a:r>
              <a:rPr lang="en-CA" dirty="0" err="1" smtClean="0"/>
              <a:t>ccTLD</a:t>
            </a:r>
            <a:r>
              <a:rPr lang="en-CA" dirty="0" smtClean="0"/>
              <a:t> to perform an emergency DNSSEC key roll over, externally and on the home gateway</a:t>
            </a:r>
          </a:p>
          <a:p>
            <a:r>
              <a:rPr lang="en-CA" dirty="0" smtClean="0"/>
              <a:t>Will have new keys on home gateway</a:t>
            </a:r>
          </a:p>
          <a:p>
            <a:r>
              <a:rPr lang="en-CA" dirty="0" smtClean="0"/>
              <a:t>This will make all VPN keys &amp; certificate invalid</a:t>
            </a:r>
          </a:p>
          <a:p>
            <a:r>
              <a:rPr lang="en-CA" dirty="0" smtClean="0"/>
              <a:t>A roll over will force the generation of new keys.</a:t>
            </a:r>
          </a:p>
          <a:p>
            <a:pPr lvl="1"/>
            <a:r>
              <a:rPr lang="en-CA" dirty="0"/>
              <a:t>Trusted “management” home gateway </a:t>
            </a:r>
            <a:r>
              <a:rPr lang="en-CA" dirty="0" smtClean="0"/>
              <a:t>mobile access </a:t>
            </a:r>
            <a:r>
              <a:rPr lang="en-CA" dirty="0"/>
              <a:t>must be </a:t>
            </a:r>
            <a:r>
              <a:rPr lang="en-CA" dirty="0" smtClean="0"/>
              <a:t>re-established using an out of band token</a:t>
            </a:r>
            <a:endParaRPr lang="en-CA" dirty="0"/>
          </a:p>
          <a:p>
            <a:pPr lvl="1"/>
            <a:r>
              <a:rPr lang="en-CA" dirty="0" smtClean="0"/>
              <a:t>Remote home access trust must be re-established</a:t>
            </a:r>
          </a:p>
          <a:p>
            <a:pPr lvl="1"/>
            <a:r>
              <a:rPr lang="en-CA" dirty="0" smtClean="0"/>
              <a:t>Local network access controls should remain the same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5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562578" y="1484784"/>
            <a:ext cx="6121958" cy="20156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High Level </a:t>
            </a:r>
            <a:r>
              <a:rPr lang="en-CA" dirty="0" smtClean="0"/>
              <a:t>SOLUTION Architecture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34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952" y="2780928"/>
            <a:ext cx="796795" cy="7915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08293" y="2202382"/>
            <a:ext cx="239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 smtClean="0">
                <a:latin typeface="Verdana" charset="0"/>
                <a:ea typeface="Verdana" charset="0"/>
                <a:cs typeface="Verdana" charset="0"/>
              </a:rPr>
              <a:t>OpenWrt</a:t>
            </a:r>
            <a:endParaRPr lang="en-CA" b="1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CA" b="1" dirty="0" smtClean="0">
                <a:latin typeface="Verdana" charset="0"/>
                <a:ea typeface="Verdana" charset="0"/>
                <a:cs typeface="Verdana" charset="0"/>
              </a:rPr>
              <a:t>Home Gateway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31640" y="1052736"/>
            <a:ext cx="6480720" cy="2664296"/>
          </a:xfrm>
          <a:prstGeom prst="rect">
            <a:avLst/>
          </a:prstGeom>
          <a:noFill/>
          <a:ln>
            <a:solidFill>
              <a:srgbClr val="732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b="1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Internet Home Network Trust</a:t>
            </a:r>
            <a:endParaRPr lang="en-US" b="1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159732" y="1484784"/>
            <a:ext cx="4239576" cy="764981"/>
            <a:chOff x="-127228" y="4838077"/>
            <a:chExt cx="6534598" cy="119563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0918" y="4982195"/>
              <a:ext cx="914479" cy="91447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8412" y="4979146"/>
              <a:ext cx="914479" cy="91447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27228" y="4960284"/>
              <a:ext cx="914479" cy="9205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954" y="5030649"/>
              <a:ext cx="920576" cy="92057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2891" y="5113136"/>
              <a:ext cx="914479" cy="92057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9830" y="4976098"/>
              <a:ext cx="920576" cy="92057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7439" y="5188555"/>
              <a:ext cx="827865" cy="60476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8924" y="4960284"/>
              <a:ext cx="920576" cy="92057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4205381" y="4838077"/>
              <a:ext cx="419020" cy="27505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4829982" y="4888436"/>
              <a:ext cx="419021" cy="275059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>
          <a:xfrm>
            <a:off x="2010110" y="4658052"/>
            <a:ext cx="5123779" cy="1698298"/>
          </a:xfrm>
          <a:prstGeom prst="rect">
            <a:avLst/>
          </a:prstGeom>
          <a:noFill/>
          <a:ln>
            <a:solidFill>
              <a:srgbClr val="732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CA" b="1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Home Network Registry</a:t>
            </a:r>
            <a:endParaRPr lang="en-US" b="1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3227" y="2713729"/>
            <a:ext cx="454244" cy="45123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63048" y="2298938"/>
            <a:ext cx="17892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Internal DNS/DNSSEC</a:t>
            </a:r>
          </a:p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External IPSEC</a:t>
            </a:r>
          </a:p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D-Zone firewall</a:t>
            </a:r>
            <a:endParaRPr lang="en-US" sz="1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420" y="3684533"/>
            <a:ext cx="1046421" cy="10464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3306" y="2466480"/>
            <a:ext cx="670600" cy="67958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242972" y="3183867"/>
            <a:ext cx="1176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 err="1" smtClean="0">
                <a:latin typeface="Verdana" charset="0"/>
                <a:ea typeface="Verdana" charset="0"/>
                <a:cs typeface="Verdana" charset="0"/>
              </a:rPr>
              <a:t>myhome.ca</a:t>
            </a:r>
            <a:endParaRPr lang="en-US" sz="12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047" y="5379145"/>
            <a:ext cx="577490" cy="5736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559" y="5379145"/>
            <a:ext cx="596785" cy="59678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012" y="5425150"/>
            <a:ext cx="517204" cy="5241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499288" y="486916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Home Gateway </a:t>
            </a:r>
          </a:p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Provisioning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4139952" y="4869160"/>
            <a:ext cx="1339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.CA home domain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27784" y="4725144"/>
            <a:ext cx="1396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Primary DNS</a:t>
            </a:r>
          </a:p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.CA home domain</a:t>
            </a:r>
            <a:endParaRPr lang="en-US" sz="12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8" cstate="screen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680" y="5576199"/>
            <a:ext cx="375568" cy="3730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8689" y="1591240"/>
            <a:ext cx="655047" cy="65070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364" y="3913245"/>
            <a:ext cx="597260" cy="58899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479866" y="550720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smtClean="0">
                <a:solidFill>
                  <a:srgbClr val="002060"/>
                </a:solidFill>
                <a:latin typeface="Verdana" charset="0"/>
                <a:ea typeface="Verdana" charset="0"/>
                <a:cs typeface="Verdana" charset="0"/>
              </a:rPr>
              <a:t>IPv6 ONLY</a:t>
            </a:r>
          </a:p>
          <a:p>
            <a:pPr algn="ctr"/>
            <a:r>
              <a:rPr lang="en-CA" b="1" dirty="0" smtClean="0">
                <a:solidFill>
                  <a:srgbClr val="002060"/>
                </a:solidFill>
                <a:latin typeface="Verdana" charset="0"/>
                <a:ea typeface="Verdana" charset="0"/>
                <a:cs typeface="Verdana" charset="0"/>
                <a:sym typeface="Wingdings"/>
              </a:rPr>
              <a:t>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6224" y="3738657"/>
            <a:ext cx="920576" cy="91447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317225" y="4366845"/>
            <a:ext cx="1818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err="1" smtClean="0"/>
              <a:t>IoT</a:t>
            </a:r>
            <a:r>
              <a:rPr lang="en-CA" b="1" dirty="0" smtClean="0"/>
              <a:t> Cloud</a:t>
            </a:r>
          </a:p>
          <a:p>
            <a:pPr algn="ctr"/>
            <a:r>
              <a:rPr lang="en-CA" b="1" dirty="0" smtClean="0"/>
              <a:t>Services</a:t>
            </a:r>
          </a:p>
          <a:p>
            <a:pPr algn="ctr"/>
            <a:r>
              <a:rPr lang="en-CA" b="1" dirty="0" smtClean="0"/>
              <a:t>(D-Zone Firewall)</a:t>
            </a:r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35496" y="4477208"/>
            <a:ext cx="15270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 smtClean="0"/>
              <a:t>Remote Home Network Access</a:t>
            </a:r>
          </a:p>
          <a:p>
            <a:pPr algn="ctr"/>
            <a:r>
              <a:rPr lang="en-CA" sz="1400" b="1" dirty="0"/>
              <a:t>(</a:t>
            </a:r>
            <a:r>
              <a:rPr lang="en-CA" sz="1400" b="1" dirty="0" smtClean="0"/>
              <a:t>VPN</a:t>
            </a:r>
            <a:r>
              <a:rPr lang="en-CA" sz="1400" b="1" dirty="0"/>
              <a:t> </a:t>
            </a:r>
            <a:r>
              <a:rPr lang="en-CA" sz="1400" b="1" dirty="0" err="1" smtClean="0"/>
              <a:t>IPSec</a:t>
            </a:r>
            <a:r>
              <a:rPr lang="en-CA" sz="1400" b="1" dirty="0" smtClean="0"/>
              <a:t>)</a:t>
            </a:r>
          </a:p>
        </p:txBody>
      </p:sp>
      <p:cxnSp>
        <p:nvCxnSpPr>
          <p:cNvPr id="53" name="Straight Connector 52"/>
          <p:cNvCxnSpPr>
            <a:stCxn id="45" idx="3"/>
            <a:endCxn id="25" idx="1"/>
          </p:cNvCxnSpPr>
          <p:nvPr/>
        </p:nvCxnSpPr>
        <p:spPr>
          <a:xfrm>
            <a:off x="1187624" y="4207743"/>
            <a:ext cx="2836796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5" idx="3"/>
            <a:endCxn id="49" idx="1"/>
          </p:cNvCxnSpPr>
          <p:nvPr/>
        </p:nvCxnSpPr>
        <p:spPr>
          <a:xfrm flipV="1">
            <a:off x="5070841" y="4195897"/>
            <a:ext cx="2695383" cy="118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260457" y="2947010"/>
            <a:ext cx="949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Wifi</a:t>
            </a:r>
            <a:r>
              <a:rPr lang="en-US" sz="1000" b="1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MiFi</a:t>
            </a:r>
            <a:r>
              <a:rPr lang="en-US" sz="1000" b="1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Zigbee</a:t>
            </a:r>
            <a:endParaRPr lang="en-US" sz="1000" b="1" dirty="0" smtClean="0">
              <a:latin typeface="Verdana" charset="0"/>
              <a:ea typeface="Verdana" charset="0"/>
              <a:cs typeface="Verdana" charset="0"/>
            </a:endParaRPr>
          </a:p>
          <a:p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NFC RFID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8144" y="3109247"/>
            <a:ext cx="377410" cy="24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do you think?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35</a:t>
            </a:fld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851" y="1124744"/>
            <a:ext cx="5925477" cy="420648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8864" y="5229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Want to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58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Going forward, it’s a journey!</a:t>
            </a:r>
            <a:br>
              <a:rPr lang="en-CA" dirty="0" smtClean="0"/>
            </a:br>
            <a:r>
              <a:rPr lang="en-CA" cap="none" dirty="0" smtClean="0"/>
              <a:t>cc</a:t>
            </a:r>
            <a:r>
              <a:rPr lang="en-CA" dirty="0" smtClean="0"/>
              <a:t>TLD Value proposition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Motivation</a:t>
            </a:r>
          </a:p>
          <a:p>
            <a:pPr lvl="1"/>
            <a:r>
              <a:rPr lang="en-CA" dirty="0" smtClean="0"/>
              <a:t>Ensure long term ccTLD relevance in the future of </a:t>
            </a:r>
            <a:r>
              <a:rPr lang="en-CA" dirty="0" err="1" smtClean="0"/>
              <a:t>IoT</a:t>
            </a:r>
            <a:endParaRPr lang="en-CA" dirty="0" smtClean="0"/>
          </a:p>
          <a:p>
            <a:pPr lvl="1"/>
            <a:r>
              <a:rPr lang="en-CA" dirty="0"/>
              <a:t>To create a secure </a:t>
            </a:r>
            <a:r>
              <a:rPr lang="en-CA" b="1" dirty="0"/>
              <a:t>&lt;internet home&gt; </a:t>
            </a:r>
            <a:r>
              <a:rPr lang="en-CA" dirty="0" err="1"/>
              <a:t>IoT</a:t>
            </a:r>
            <a:r>
              <a:rPr lang="en-CA" dirty="0"/>
              <a:t> environment</a:t>
            </a:r>
          </a:p>
          <a:p>
            <a:r>
              <a:rPr lang="en-CA" dirty="0" smtClean="0"/>
              <a:t>Proposing ccTLD to develop a solution</a:t>
            </a:r>
          </a:p>
          <a:p>
            <a:pPr lvl="1"/>
            <a:r>
              <a:rPr lang="en-CA" dirty="0" smtClean="0"/>
              <a:t>To keep the home network safe and secure</a:t>
            </a:r>
          </a:p>
          <a:p>
            <a:pPr lvl="1"/>
            <a:r>
              <a:rPr lang="en-CA" dirty="0" smtClean="0"/>
              <a:t>To leverage DNSSEC as an innovation platform to create a hub for “home trust” </a:t>
            </a:r>
          </a:p>
          <a:p>
            <a:pPr lvl="1"/>
            <a:r>
              <a:rPr lang="en-CA" dirty="0" smtClean="0"/>
              <a:t>That leverages the ccTLD registry expertise</a:t>
            </a:r>
          </a:p>
          <a:p>
            <a:pPr lvl="1"/>
            <a:r>
              <a:rPr lang="en-CA" dirty="0" smtClean="0"/>
              <a:t>To enhance </a:t>
            </a:r>
            <a:r>
              <a:rPr lang="en-CA" dirty="0" err="1" smtClean="0"/>
              <a:t>OpenWRT</a:t>
            </a:r>
            <a:r>
              <a:rPr lang="en-CA" dirty="0" smtClean="0"/>
              <a:t> with this functionality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24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Next Steps – build a </a:t>
            </a:r>
            <a:r>
              <a:rPr lang="en-CA" dirty="0" err="1" smtClean="0"/>
              <a:t>PRototype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Develop a Proof of Concept and prototype</a:t>
            </a:r>
          </a:p>
          <a:p>
            <a:pPr lvl="1"/>
            <a:r>
              <a:rPr lang="en-CA" dirty="0" smtClean="0"/>
              <a:t>Using </a:t>
            </a:r>
            <a:r>
              <a:rPr lang="en-CA" dirty="0"/>
              <a:t>.CZ Omnia </a:t>
            </a:r>
            <a:r>
              <a:rPr lang="en-US" dirty="0" smtClean="0"/>
              <a:t>Home Gateway (</a:t>
            </a:r>
            <a:r>
              <a:rPr lang="en-US" dirty="0" err="1" smtClean="0"/>
              <a:t>openWRT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Home Gateway App (Android/iPhone)</a:t>
            </a:r>
          </a:p>
          <a:p>
            <a:pPr lvl="1"/>
            <a:r>
              <a:rPr lang="en-US" dirty="0" smtClean="0"/>
              <a:t>Develop some </a:t>
            </a:r>
            <a:r>
              <a:rPr lang="en-US" dirty="0" err="1" smtClean="0"/>
              <a:t>IoT</a:t>
            </a:r>
            <a:r>
              <a:rPr lang="en-US" dirty="0" smtClean="0"/>
              <a:t> discoverable devices (RFID)</a:t>
            </a:r>
            <a:endParaRPr lang="en-CA" dirty="0" smtClean="0"/>
          </a:p>
          <a:p>
            <a:r>
              <a:rPr lang="en-CA" dirty="0" smtClean="0"/>
              <a:t>Use </a:t>
            </a:r>
            <a:r>
              <a:rPr lang="en-CA" dirty="0"/>
              <a:t>public </a:t>
            </a:r>
            <a:r>
              <a:rPr lang="en-CA" dirty="0" smtClean="0"/>
              <a:t>GitHub to document the functional specification </a:t>
            </a:r>
            <a:r>
              <a:rPr lang="en-CA" dirty="0"/>
              <a:t>and </a:t>
            </a:r>
            <a:r>
              <a:rPr lang="en-CA" dirty="0" smtClean="0"/>
              <a:t>repo for prototype </a:t>
            </a:r>
            <a:r>
              <a:rPr lang="en-CA" dirty="0"/>
              <a:t>software</a:t>
            </a:r>
            <a:endParaRPr lang="en-US" dirty="0"/>
          </a:p>
          <a:p>
            <a:pPr lvl="1"/>
            <a:r>
              <a:rPr lang="en-US" dirty="0" smtClean="0"/>
              <a:t>Functional specification</a:t>
            </a:r>
          </a:p>
          <a:p>
            <a:pPr lvl="1"/>
            <a:r>
              <a:rPr lang="en-US" dirty="0" smtClean="0"/>
              <a:t>Software repository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163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This slide deck is a vision</a:t>
            </a:r>
            <a:br>
              <a:rPr lang="en-CA" dirty="0" smtClean="0"/>
            </a:br>
            <a:r>
              <a:rPr lang="en-CA" dirty="0" smtClean="0"/>
              <a:t>it’s what we’ll be using In 5 years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Is work in progress, presented as a story</a:t>
            </a:r>
          </a:p>
          <a:p>
            <a:pPr lvl="1"/>
            <a:r>
              <a:rPr lang="en-CA" dirty="0" smtClean="0"/>
              <a:t>Story how a home gateway can be IoT friendly and how a ccTLD registry provision a secure domain</a:t>
            </a:r>
            <a:r>
              <a:rPr lang="en-CA" dirty="0"/>
              <a:t> </a:t>
            </a:r>
            <a:r>
              <a:rPr lang="en-CA" dirty="0" smtClean="0"/>
              <a:t>per household</a:t>
            </a:r>
          </a:p>
          <a:p>
            <a:r>
              <a:rPr lang="en-CA" dirty="0" smtClean="0"/>
              <a:t>Is meant to define a security framework and associated standards</a:t>
            </a:r>
          </a:p>
          <a:p>
            <a:pPr lvl="1"/>
            <a:r>
              <a:rPr lang="en-CA" dirty="0" smtClean="0"/>
              <a:t>IETF, ISO/IEC, others..</a:t>
            </a:r>
          </a:p>
          <a:p>
            <a:r>
              <a:rPr lang="en-CA" dirty="0" smtClean="0"/>
              <a:t>Is tuned around implementation at .CA / CIRA, but not specific just for CIRA </a:t>
            </a:r>
          </a:p>
          <a:p>
            <a:r>
              <a:rPr lang="en-CA" dirty="0" smtClean="0"/>
              <a:t>Is to solicit feedback</a:t>
            </a:r>
          </a:p>
          <a:p>
            <a:r>
              <a:rPr lang="en-CA" dirty="0" smtClean="0"/>
              <a:t>Is another layer of defence in depth to protect the internet</a:t>
            </a:r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33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532" y="1376772"/>
            <a:ext cx="8424936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CA" sz="3600" dirty="0" smtClean="0">
                <a:solidFill>
                  <a:srgbClr val="C0091E"/>
                </a:solidFill>
              </a:rPr>
              <a:t>Your </a:t>
            </a:r>
            <a:r>
              <a:rPr lang="en-CA" sz="3600" dirty="0">
                <a:solidFill>
                  <a:srgbClr val="C0091E"/>
                </a:solidFill>
              </a:rPr>
              <a:t>new &lt;Internet Home</a:t>
            </a:r>
            <a:r>
              <a:rPr lang="en-CA" sz="3600" dirty="0" smtClean="0">
                <a:solidFill>
                  <a:srgbClr val="C0091E"/>
                </a:solidFill>
              </a:rPr>
              <a:t>&gt;</a:t>
            </a:r>
          </a:p>
          <a:p>
            <a:pPr marL="0" indent="0" algn="ctr">
              <a:buNone/>
            </a:pPr>
            <a:r>
              <a:rPr lang="en-CA" sz="3600" dirty="0">
                <a:solidFill>
                  <a:srgbClr val="C0091E"/>
                </a:solidFill>
              </a:rPr>
              <a:t/>
            </a:r>
            <a:br>
              <a:rPr lang="en-CA" sz="3600" dirty="0">
                <a:solidFill>
                  <a:srgbClr val="C0091E"/>
                </a:solidFill>
              </a:rPr>
            </a:br>
            <a:r>
              <a:rPr lang="en-CA" sz="2400" b="1" dirty="0" smtClean="0">
                <a:solidFill>
                  <a:srgbClr val="C0091E"/>
                </a:solidFill>
                <a:hlinkClick r:id="rId2"/>
              </a:rPr>
              <a:t>https</a:t>
            </a:r>
            <a:r>
              <a:rPr lang="en-CA" sz="2400" b="1" dirty="0">
                <a:solidFill>
                  <a:srgbClr val="C0091E"/>
                </a:solidFill>
                <a:hlinkClick r:id="rId2"/>
              </a:rPr>
              <a:t>://</a:t>
            </a:r>
            <a:r>
              <a:rPr lang="en-CA" sz="2400" b="1" dirty="0" smtClean="0">
                <a:solidFill>
                  <a:srgbClr val="C0091E"/>
                </a:solidFill>
                <a:hlinkClick r:id="rId2"/>
              </a:rPr>
              <a:t>github.com/CIRALabs/Secure-IoT-Home-Gateway</a:t>
            </a:r>
            <a:r>
              <a:rPr lang="en-CA" sz="2400" b="1" dirty="0" smtClean="0">
                <a:solidFill>
                  <a:srgbClr val="C0091E"/>
                </a:solidFill>
              </a:rPr>
              <a:t> </a:t>
            </a:r>
          </a:p>
          <a:p>
            <a:pPr marL="0" indent="0" algn="ctr">
              <a:buNone/>
            </a:pPr>
            <a:endParaRPr lang="en-CA" sz="2400" b="1" dirty="0">
              <a:solidFill>
                <a:srgbClr val="C0091E"/>
              </a:solidFill>
            </a:endParaRPr>
          </a:p>
          <a:p>
            <a:pPr marL="0" indent="0" algn="ctr">
              <a:buNone/>
            </a:pPr>
            <a:r>
              <a:rPr lang="en-CA" sz="2400" b="1" dirty="0" smtClean="0">
                <a:solidFill>
                  <a:srgbClr val="C0091E"/>
                </a:solidFill>
              </a:rPr>
              <a:t>Watch the </a:t>
            </a:r>
            <a:r>
              <a:rPr lang="en-CA" sz="2400" b="1" dirty="0" err="1" smtClean="0">
                <a:solidFill>
                  <a:srgbClr val="C0091E"/>
                </a:solidFill>
              </a:rPr>
              <a:t>github</a:t>
            </a:r>
            <a:r>
              <a:rPr lang="en-CA" sz="2400" b="1" dirty="0" smtClean="0">
                <a:solidFill>
                  <a:srgbClr val="C0091E"/>
                </a:solidFill>
              </a:rPr>
              <a:t> project</a:t>
            </a:r>
          </a:p>
          <a:p>
            <a:pPr marL="0" indent="0" algn="ctr">
              <a:buNone/>
            </a:pPr>
            <a:r>
              <a:rPr lang="en-CA" sz="2400" b="1" dirty="0" smtClean="0">
                <a:solidFill>
                  <a:srgbClr val="C0091E"/>
                </a:solidFill>
              </a:rPr>
              <a:t> to get update notifications</a:t>
            </a:r>
            <a:endParaRPr lang="en-US" sz="2400" b="1" dirty="0">
              <a:solidFill>
                <a:srgbClr val="C0091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39</a:t>
            </a:fld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700" y="5121188"/>
            <a:ext cx="562132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Secure Home Gateway &amp; Registry </a:t>
            </a:r>
            <a:r>
              <a:rPr lang="en-US" dirty="0" smtClean="0"/>
              <a:t>Idea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</a:t>
            </a:r>
            <a:r>
              <a:rPr lang="en-US" dirty="0"/>
              <a:t>many internet organizations, the #1 risk on their risk register is a large scale (</a:t>
            </a:r>
            <a:r>
              <a:rPr lang="en-US" dirty="0" err="1"/>
              <a:t>Dyn</a:t>
            </a:r>
            <a:r>
              <a:rPr lang="en-US" dirty="0"/>
              <a:t> like) DDoS attack. One of the mitigation mechanisms for this risk is to prevent </a:t>
            </a:r>
            <a:r>
              <a:rPr lang="en-US" dirty="0" err="1"/>
              <a:t>weaponization</a:t>
            </a:r>
            <a:r>
              <a:rPr lang="en-US" dirty="0"/>
              <a:t> of IoT </a:t>
            </a:r>
            <a:r>
              <a:rPr lang="en-US" dirty="0" smtClean="0"/>
              <a:t>devices</a:t>
            </a:r>
          </a:p>
          <a:p>
            <a:r>
              <a:rPr lang="en-US" dirty="0" smtClean="0"/>
              <a:t>Protecting </a:t>
            </a:r>
            <a:r>
              <a:rPr lang="en-US" dirty="0"/>
              <a:t>IoT devices at the edge is another layer of security </a:t>
            </a:r>
            <a:r>
              <a:rPr lang="en-US" dirty="0" smtClean="0"/>
              <a:t>that should be further developed</a:t>
            </a:r>
          </a:p>
          <a:p>
            <a:r>
              <a:rPr lang="en-US" dirty="0" smtClean="0"/>
              <a:t>The </a:t>
            </a:r>
            <a:r>
              <a:rPr lang="en-US" dirty="0"/>
              <a:t>security controls would be aimed at protecting the IoT devices from the internet, and to protect the internet from IoT devices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C00000"/>
                </a:solidFill>
              </a:rPr>
              <a:t>threat</a:t>
            </a:r>
            <a:r>
              <a:rPr lang="en-US" dirty="0" smtClean="0"/>
              <a:t> that </a:t>
            </a:r>
            <a:r>
              <a:rPr lang="en-US" b="1" dirty="0" smtClean="0">
                <a:solidFill>
                  <a:srgbClr val="C00000"/>
                </a:solidFill>
              </a:rPr>
              <a:t>IoT devices </a:t>
            </a:r>
            <a:r>
              <a:rPr lang="en-US" dirty="0" smtClean="0"/>
              <a:t>bring is </a:t>
            </a:r>
            <a:r>
              <a:rPr lang="en-US" b="1" dirty="0" smtClean="0">
                <a:solidFill>
                  <a:srgbClr val="C00000"/>
                </a:solidFill>
              </a:rPr>
              <a:t>scale</a:t>
            </a:r>
            <a:r>
              <a:rPr lang="en-US" dirty="0" smtClean="0"/>
              <a:t>. The scale of million and billions of IoT device is the threat we need to mitigate.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5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 smtClean="0"/>
              <a:t>home.arpa</a:t>
            </a:r>
            <a:r>
              <a:rPr lang="en-CA" dirty="0"/>
              <a:t>.</a:t>
            </a:r>
            <a:br>
              <a:rPr lang="en-CA" dirty="0"/>
            </a:br>
            <a:r>
              <a:rPr lang="en-CA" dirty="0"/>
              <a:t>draft-ietf-homenet-dot-14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IETF working on making the default home network address: [</a:t>
            </a:r>
            <a:r>
              <a:rPr lang="en-CA" dirty="0" err="1" smtClean="0"/>
              <a:t>yourprinter</a:t>
            </a:r>
            <a:r>
              <a:rPr lang="en-CA" dirty="0" smtClean="0"/>
              <a:t>.]</a:t>
            </a:r>
            <a:r>
              <a:rPr lang="en-CA" dirty="0" err="1" smtClean="0">
                <a:hlinkClick r:id="rId2"/>
              </a:rPr>
              <a:t>home.arpa</a:t>
            </a:r>
            <a:r>
              <a:rPr lang="en-CA" dirty="0" smtClean="0">
                <a:hlinkClick r:id="rId2"/>
              </a:rPr>
              <a:t>.</a:t>
            </a:r>
            <a:endParaRPr lang="en-CA" dirty="0" smtClean="0"/>
          </a:p>
          <a:p>
            <a:pPr marL="0" indent="0" algn="ctr">
              <a:buNone/>
            </a:pPr>
            <a:endParaRPr lang="en-US" b="1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tx2"/>
                </a:solidFill>
              </a:rPr>
              <a:t>&lt;&lt;The naming </a:t>
            </a:r>
            <a:r>
              <a:rPr lang="en-US" b="1" dirty="0">
                <a:solidFill>
                  <a:schemeClr val="tx2"/>
                </a:solidFill>
              </a:rPr>
              <a:t>mechanism </a:t>
            </a:r>
            <a:r>
              <a:rPr lang="en-US" b="1" dirty="0" smtClean="0">
                <a:solidFill>
                  <a:schemeClr val="tx2"/>
                </a:solidFill>
              </a:rPr>
              <a:t>needs </a:t>
            </a:r>
            <a:r>
              <a:rPr lang="en-US" b="1" dirty="0">
                <a:solidFill>
                  <a:schemeClr val="tx2"/>
                </a:solidFill>
              </a:rPr>
              <a:t>to function without configuration from the user.  While it may </a:t>
            </a:r>
            <a:r>
              <a:rPr lang="en-US" b="1" dirty="0" smtClean="0">
                <a:solidFill>
                  <a:schemeClr val="tx2"/>
                </a:solidFill>
              </a:rPr>
              <a:t>be  possible </a:t>
            </a:r>
            <a:r>
              <a:rPr lang="en-US" b="1" dirty="0">
                <a:solidFill>
                  <a:schemeClr val="tx2"/>
                </a:solidFill>
              </a:rPr>
              <a:t>for a name to be </a:t>
            </a:r>
            <a:r>
              <a:rPr lang="en-US" b="1" u="sng" dirty="0">
                <a:solidFill>
                  <a:schemeClr val="tx2"/>
                </a:solidFill>
              </a:rPr>
              <a:t>delegated by an ISP</a:t>
            </a:r>
            <a:r>
              <a:rPr lang="en-US" b="1" dirty="0">
                <a:solidFill>
                  <a:schemeClr val="tx2"/>
                </a:solidFill>
              </a:rPr>
              <a:t>, </a:t>
            </a:r>
            <a:r>
              <a:rPr lang="en-US" b="1" dirty="0" err="1" smtClean="0">
                <a:solidFill>
                  <a:schemeClr val="tx2"/>
                </a:solidFill>
              </a:rPr>
              <a:t>homenets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must </a:t>
            </a:r>
            <a:r>
              <a:rPr lang="en-US" b="1" dirty="0" smtClean="0">
                <a:solidFill>
                  <a:schemeClr val="tx2"/>
                </a:solidFill>
              </a:rPr>
              <a:t>also function </a:t>
            </a:r>
            <a:r>
              <a:rPr lang="en-US" b="1" dirty="0">
                <a:solidFill>
                  <a:schemeClr val="tx2"/>
                </a:solidFill>
              </a:rPr>
              <a:t>in the </a:t>
            </a:r>
            <a:r>
              <a:rPr lang="en-US" b="1" u="sng" dirty="0">
                <a:solidFill>
                  <a:schemeClr val="tx2"/>
                </a:solidFill>
              </a:rPr>
              <a:t>absence of such a delegation</a:t>
            </a:r>
            <a:r>
              <a:rPr lang="en-US" b="1" dirty="0" smtClean="0">
                <a:solidFill>
                  <a:schemeClr val="tx2"/>
                </a:solidFill>
              </a:rPr>
              <a:t>.&gt;&gt; </a:t>
            </a:r>
          </a:p>
          <a:p>
            <a:endParaRPr lang="en-CA" dirty="0"/>
          </a:p>
          <a:p>
            <a:r>
              <a:rPr lang="en-CA" dirty="0" smtClean="0"/>
              <a:t>Let’s make delegated “home” domains function without user configuration!</a:t>
            </a:r>
            <a:endParaRPr lang="en-CA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22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Solution:</a:t>
            </a:r>
            <a:br>
              <a:rPr lang="en-US" dirty="0" smtClean="0"/>
            </a:br>
            <a:r>
              <a:rPr lang="en-US" dirty="0" smtClean="0"/>
              <a:t>Network Access control (NAC) &amp;</a:t>
            </a:r>
            <a:br>
              <a:rPr lang="en-US" dirty="0" smtClean="0"/>
            </a:br>
            <a:r>
              <a:rPr lang="en-US" dirty="0" smtClean="0"/>
              <a:t>default security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/>
              <a:t>Something like ; </a:t>
            </a:r>
            <a:r>
              <a:rPr lang="en-US" dirty="0" err="1"/>
              <a:t>packetfence</a:t>
            </a:r>
            <a:r>
              <a:rPr lang="en-US" dirty="0"/>
              <a:t> </a:t>
            </a:r>
            <a:r>
              <a:rPr lang="en-US" dirty="0" smtClean="0"/>
              <a:t>on </a:t>
            </a:r>
            <a:r>
              <a:rPr lang="en-US" dirty="0" err="1" smtClean="0"/>
              <a:t>openwrt</a:t>
            </a:r>
            <a:endParaRPr lang="en-US" dirty="0" smtClean="0"/>
          </a:p>
          <a:p>
            <a:r>
              <a:rPr lang="en-US" dirty="0" smtClean="0"/>
              <a:t>Example of default zone security controls / policies</a:t>
            </a:r>
          </a:p>
          <a:p>
            <a:pPr lvl="1"/>
            <a:r>
              <a:rPr lang="en-US" dirty="0" smtClean="0"/>
              <a:t>Home Security -&gt; may have access to cloud</a:t>
            </a:r>
          </a:p>
          <a:p>
            <a:pPr lvl="2"/>
            <a:r>
              <a:rPr lang="en-US" dirty="0" smtClean="0"/>
              <a:t>Emergency services may have access</a:t>
            </a:r>
          </a:p>
          <a:p>
            <a:pPr lvl="1"/>
            <a:r>
              <a:rPr lang="en-US" dirty="0" smtClean="0"/>
              <a:t>Sensors -&gt; no access to internet</a:t>
            </a:r>
          </a:p>
          <a:p>
            <a:pPr lvl="2"/>
            <a:r>
              <a:rPr lang="en-US" dirty="0" smtClean="0"/>
              <a:t>Appliances may have access this zone</a:t>
            </a:r>
          </a:p>
          <a:p>
            <a:pPr lvl="1"/>
            <a:r>
              <a:rPr lang="en-US" dirty="0" smtClean="0"/>
              <a:t>Appliance -&gt; no access to internet</a:t>
            </a:r>
          </a:p>
          <a:p>
            <a:pPr lvl="2"/>
            <a:r>
              <a:rPr lang="en-US" dirty="0"/>
              <a:t>VPN may have </a:t>
            </a:r>
            <a:r>
              <a:rPr lang="en-US" dirty="0" smtClean="0"/>
              <a:t>access this zone</a:t>
            </a:r>
            <a:endParaRPr lang="en-US" dirty="0"/>
          </a:p>
          <a:p>
            <a:pPr lvl="1"/>
            <a:r>
              <a:rPr lang="en-US" dirty="0" smtClean="0"/>
              <a:t>Allow myhome.ca to access myparents.ca</a:t>
            </a:r>
          </a:p>
          <a:p>
            <a:pPr lvl="2"/>
            <a:r>
              <a:rPr lang="en-US" dirty="0" smtClean="0"/>
              <a:t>Only for Home Security and sensors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cap="none" dirty="0" smtClean="0"/>
              <a:t>IoT</a:t>
            </a:r>
            <a:r>
              <a:rPr lang="en-CA" dirty="0" smtClean="0"/>
              <a:t> Threat landscape SPECIFIC TO THE INTERNET - </a:t>
            </a:r>
            <a:r>
              <a:rPr lang="en-CA" b="1" dirty="0" smtClean="0"/>
              <a:t>SCALE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IoT device compromises:</a:t>
            </a:r>
          </a:p>
          <a:p>
            <a:pPr lvl="1"/>
            <a:r>
              <a:rPr lang="en-US" dirty="0" smtClean="0"/>
              <a:t>Used in internet attacks i.e. MIRAI/DYN Attack (DDoS) targeting DNS servers (1.2 </a:t>
            </a:r>
            <a:r>
              <a:rPr lang="en-US" dirty="0" err="1" smtClean="0"/>
              <a:t>Tbs</a:t>
            </a:r>
            <a:r>
              <a:rPr lang="en-US" dirty="0" smtClean="0"/>
              <a:t>)</a:t>
            </a:r>
          </a:p>
          <a:p>
            <a:r>
              <a:rPr lang="en-US" dirty="0" smtClean="0"/>
              <a:t>IoT traffic </a:t>
            </a:r>
            <a:r>
              <a:rPr lang="en-US" dirty="0"/>
              <a:t>reflection and </a:t>
            </a:r>
            <a:r>
              <a:rPr lang="en-US" dirty="0" smtClean="0"/>
              <a:t>amplification</a:t>
            </a:r>
          </a:p>
          <a:p>
            <a:pPr lvl="1"/>
            <a:r>
              <a:rPr lang="en-US" dirty="0" smtClean="0"/>
              <a:t>IoT device used to amplification traffic attack (DDoS)  NTP, DNS, SNMP.</a:t>
            </a:r>
          </a:p>
          <a:p>
            <a:r>
              <a:rPr lang="en-US" dirty="0" smtClean="0"/>
              <a:t>The scale of IoT threat landscape and the breath of exploits is what need to mitigated</a:t>
            </a:r>
          </a:p>
          <a:p>
            <a:pPr lvl="1"/>
            <a:r>
              <a:rPr lang="en-US" dirty="0" smtClean="0"/>
              <a:t>IoT devices must not have wide open internet access (protected by firewall)</a:t>
            </a:r>
          </a:p>
          <a:p>
            <a:pPr lvl="1"/>
            <a:r>
              <a:rPr lang="en-US" dirty="0" smtClean="0"/>
              <a:t>Inbound and outbound internet access must be controlled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3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Arrow Connector 72"/>
          <p:cNvCxnSpPr>
            <a:stCxn id="68" idx="1"/>
          </p:cNvCxnSpPr>
          <p:nvPr/>
        </p:nvCxnSpPr>
        <p:spPr>
          <a:xfrm flipH="1" flipV="1">
            <a:off x="3851920" y="5085184"/>
            <a:ext cx="487597" cy="7920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4339517" y="4833156"/>
            <a:ext cx="2268252" cy="5760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4339517" y="4149080"/>
            <a:ext cx="2268252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4339517" y="3465004"/>
            <a:ext cx="2268252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899357" y="3717032"/>
            <a:ext cx="972108" cy="14401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can we protect </a:t>
            </a:r>
            <a:r>
              <a:rPr lang="en-US" cap="none" dirty="0" smtClean="0"/>
              <a:t>IoT</a:t>
            </a:r>
            <a:r>
              <a:rPr lang="en-US" dirty="0" smtClean="0"/>
              <a:t> devices?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9692" y="1619216"/>
            <a:ext cx="7426949" cy="47085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Control inbound and outbound network access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Rule 1: Always place IoT behind firewall</a:t>
            </a:r>
          </a:p>
          <a:p>
            <a:r>
              <a:rPr lang="en-US" dirty="0" smtClean="0"/>
              <a:t>Rule 2: Segment network by IoT type</a:t>
            </a:r>
          </a:p>
          <a:p>
            <a:r>
              <a:rPr lang="en-US" dirty="0" smtClean="0"/>
              <a:t>Rule 3: Control access to and from the </a:t>
            </a:r>
            <a:r>
              <a:rPr lang="en-US" dirty="0" err="1" smtClean="0"/>
              <a:t>IoT</a:t>
            </a:r>
            <a:r>
              <a:rPr lang="en-US" dirty="0" smtClean="0"/>
              <a:t> device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7369" y="3753036"/>
            <a:ext cx="796795" cy="791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653" y="4149080"/>
            <a:ext cx="593304" cy="5850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2932" y="4820225"/>
            <a:ext cx="597260" cy="5889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769" y="3465004"/>
            <a:ext cx="593304" cy="588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837" y="4136149"/>
            <a:ext cx="597260" cy="5889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692" y="3507792"/>
            <a:ext cx="537110" cy="386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820225"/>
            <a:ext cx="597260" cy="58899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004829" y="3501008"/>
            <a:ext cx="485800" cy="539810"/>
            <a:chOff x="8550696" y="5013426"/>
            <a:chExt cx="593304" cy="64313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110439"/>
            <a:ext cx="655047" cy="65070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900" y="3933056"/>
            <a:ext cx="1010417" cy="10104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3373" y="4437112"/>
            <a:ext cx="720080" cy="7200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497" y="4078171"/>
            <a:ext cx="597260" cy="588995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5347121" y="3501008"/>
            <a:ext cx="485800" cy="539810"/>
            <a:chOff x="8550696" y="5013426"/>
            <a:chExt cx="593304" cy="643132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5689413" y="3501008"/>
            <a:ext cx="485800" cy="539810"/>
            <a:chOff x="8550696" y="5013426"/>
            <a:chExt cx="593304" cy="6431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6031705" y="3501008"/>
            <a:ext cx="485800" cy="539810"/>
            <a:chOff x="8550696" y="5013426"/>
            <a:chExt cx="593304" cy="64313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860" y="4820225"/>
            <a:ext cx="597260" cy="588995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44" idx="1"/>
          </p:cNvCxnSpPr>
          <p:nvPr/>
        </p:nvCxnSpPr>
        <p:spPr>
          <a:xfrm flipH="1">
            <a:off x="3887924" y="3753036"/>
            <a:ext cx="451593" cy="39604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5" idx="1"/>
            <a:endCxn id="31" idx="3"/>
          </p:cNvCxnSpPr>
          <p:nvPr/>
        </p:nvCxnSpPr>
        <p:spPr>
          <a:xfrm flipH="1">
            <a:off x="3871465" y="4437112"/>
            <a:ext cx="46805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7" idx="1"/>
          </p:cNvCxnSpPr>
          <p:nvPr/>
        </p:nvCxnSpPr>
        <p:spPr>
          <a:xfrm flipH="1" flipV="1">
            <a:off x="3851920" y="4761148"/>
            <a:ext cx="487597" cy="36004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1"/>
            <a:endCxn id="29" idx="3"/>
          </p:cNvCxnSpPr>
          <p:nvPr/>
        </p:nvCxnSpPr>
        <p:spPr>
          <a:xfrm flipH="1">
            <a:off x="2539317" y="4437112"/>
            <a:ext cx="360040" cy="11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715781" y="3573016"/>
            <a:ext cx="169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 Security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715781" y="4257092"/>
            <a:ext cx="13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Multimedia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751785" y="4967880"/>
            <a:ext cx="1211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4339517" y="5589240"/>
            <a:ext cx="2268252" cy="576064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4008" y="5625244"/>
            <a:ext cx="462992" cy="46299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3124" y="5630304"/>
            <a:ext cx="462992" cy="46299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3184" y="5635364"/>
            <a:ext cx="462992" cy="462992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6768244" y="5697252"/>
            <a:ext cx="1031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Sensors 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3095836" y="5557822"/>
            <a:ext cx="612068" cy="60748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836" y="5567053"/>
            <a:ext cx="592681" cy="584479"/>
          </a:xfrm>
          <a:prstGeom prst="rect">
            <a:avLst/>
          </a:prstGeom>
        </p:spPr>
      </p:pic>
      <p:cxnSp>
        <p:nvCxnSpPr>
          <p:cNvPr id="81" name="Straight Arrow Connector 80"/>
          <p:cNvCxnSpPr>
            <a:stCxn id="80" idx="0"/>
            <a:endCxn id="31" idx="2"/>
          </p:cNvCxnSpPr>
          <p:nvPr/>
        </p:nvCxnSpPr>
        <p:spPr>
          <a:xfrm flipH="1" flipV="1">
            <a:off x="3385411" y="5157192"/>
            <a:ext cx="6766" cy="40986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2663788" y="6120008"/>
            <a:ext cx="1532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025" y="4728817"/>
            <a:ext cx="622333" cy="61821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63517" y="5188150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 err="1" smtClean="0"/>
              <a:t>IoT</a:t>
            </a:r>
            <a:r>
              <a:rPr lang="en-CA" sz="1400" b="1" dirty="0" smtClean="0"/>
              <a:t> Cloud</a:t>
            </a:r>
          </a:p>
          <a:p>
            <a:pPr algn="ctr"/>
            <a:r>
              <a:rPr lang="en-CA" sz="1400" b="1" dirty="0" smtClean="0"/>
              <a:t>Services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168033" y="4958127"/>
            <a:ext cx="485800" cy="539810"/>
            <a:chOff x="8550696" y="5013426"/>
            <a:chExt cx="593304" cy="643132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130405" y="4645585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smtClean="0">
                <a:solidFill>
                  <a:srgbClr val="C00000"/>
                </a:solidFill>
              </a:rPr>
              <a:t>x</a:t>
            </a:r>
            <a:endParaRPr lang="en-CA" sz="60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7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/>
          <p:cNvSpPr/>
          <p:nvPr/>
        </p:nvSpPr>
        <p:spPr>
          <a:xfrm>
            <a:off x="4339517" y="4149080"/>
            <a:ext cx="2268252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5173060" y="4149080"/>
            <a:ext cx="761628" cy="57606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8" idx="1"/>
          </p:cNvCxnSpPr>
          <p:nvPr/>
        </p:nvCxnSpPr>
        <p:spPr>
          <a:xfrm flipH="1" flipV="1">
            <a:off x="3851920" y="5085184"/>
            <a:ext cx="487597" cy="792088"/>
          </a:xfrm>
          <a:prstGeom prst="straightConnector1">
            <a:avLst/>
          </a:prstGeom>
          <a:ln w="57150">
            <a:solidFill>
              <a:srgbClr val="C0091E"/>
            </a:solidFill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4339517" y="4833156"/>
            <a:ext cx="2268252" cy="5760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4339517" y="3465004"/>
            <a:ext cx="2268252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899357" y="3717032"/>
            <a:ext cx="972108" cy="14401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can we protect </a:t>
            </a:r>
            <a:r>
              <a:rPr lang="en-US" cap="none" dirty="0" smtClean="0"/>
              <a:t>IoT</a:t>
            </a:r>
            <a:r>
              <a:rPr lang="en-US" dirty="0" smtClean="0"/>
              <a:t> devices?</a:t>
            </a:r>
            <a:br>
              <a:rPr lang="en-US" dirty="0" smtClean="0"/>
            </a:br>
            <a:r>
              <a:rPr lang="en-US" sz="2700" dirty="0" smtClean="0"/>
              <a:t>One device per </a:t>
            </a:r>
            <a:r>
              <a:rPr lang="en-US" sz="2700" dirty="0" err="1" smtClean="0"/>
              <a:t>vlan</a:t>
            </a:r>
            <a:r>
              <a:rPr lang="en-US" sz="2700" dirty="0" smtClean="0"/>
              <a:t>?</a:t>
            </a:r>
            <a:br>
              <a:rPr lang="en-US" sz="2700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9692" y="1619216"/>
            <a:ext cx="7426949" cy="47085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Control inbound and outbound network access</a:t>
            </a:r>
          </a:p>
          <a:p>
            <a:r>
              <a:rPr lang="en-US" dirty="0"/>
              <a:t>Rule 1: Always place IoT behind firewall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Rule 2: Segment network by IoT type</a:t>
            </a:r>
          </a:p>
          <a:p>
            <a:r>
              <a:rPr lang="en-US" dirty="0" smtClean="0"/>
              <a:t>Rule 3: Control access to and from the </a:t>
            </a:r>
            <a:r>
              <a:rPr lang="en-US" dirty="0" err="1" smtClean="0"/>
              <a:t>IoT</a:t>
            </a:r>
            <a:r>
              <a:rPr lang="en-US" dirty="0" smtClean="0"/>
              <a:t> device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7369" y="3753036"/>
            <a:ext cx="796795" cy="791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4688" y="4135899"/>
            <a:ext cx="593304" cy="5850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2932" y="4820225"/>
            <a:ext cx="597260" cy="5889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769" y="3465004"/>
            <a:ext cx="593304" cy="588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246" y="4079196"/>
            <a:ext cx="597260" cy="5889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692" y="3507792"/>
            <a:ext cx="537110" cy="386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820225"/>
            <a:ext cx="597260" cy="58899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004829" y="3501008"/>
            <a:ext cx="485800" cy="539810"/>
            <a:chOff x="8550696" y="5013426"/>
            <a:chExt cx="593304" cy="64313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110439"/>
            <a:ext cx="655047" cy="65070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900" y="3933056"/>
            <a:ext cx="1010417" cy="10104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3373" y="4437112"/>
            <a:ext cx="720080" cy="7200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497" y="4078171"/>
            <a:ext cx="597260" cy="588995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5347121" y="3501008"/>
            <a:ext cx="485800" cy="539810"/>
            <a:chOff x="8550696" y="5013426"/>
            <a:chExt cx="593304" cy="643132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5689413" y="3501008"/>
            <a:ext cx="485800" cy="539810"/>
            <a:chOff x="8550696" y="5013426"/>
            <a:chExt cx="593304" cy="6431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6031705" y="3501008"/>
            <a:ext cx="485800" cy="539810"/>
            <a:chOff x="8550696" y="5013426"/>
            <a:chExt cx="593304" cy="64313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860" y="4820225"/>
            <a:ext cx="597260" cy="588995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44" idx="1"/>
          </p:cNvCxnSpPr>
          <p:nvPr/>
        </p:nvCxnSpPr>
        <p:spPr>
          <a:xfrm flipH="1">
            <a:off x="3887924" y="3753036"/>
            <a:ext cx="451593" cy="396044"/>
          </a:xfrm>
          <a:prstGeom prst="straightConnector1">
            <a:avLst/>
          </a:prstGeom>
          <a:ln w="57150">
            <a:solidFill>
              <a:srgbClr val="C0091E"/>
            </a:solidFill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5" idx="1"/>
            <a:endCxn id="31" idx="3"/>
          </p:cNvCxnSpPr>
          <p:nvPr/>
        </p:nvCxnSpPr>
        <p:spPr>
          <a:xfrm flipH="1">
            <a:off x="3871465" y="4437112"/>
            <a:ext cx="468052" cy="0"/>
          </a:xfrm>
          <a:prstGeom prst="straightConnector1">
            <a:avLst/>
          </a:prstGeom>
          <a:ln w="57150">
            <a:solidFill>
              <a:srgbClr val="C0091E"/>
            </a:solidFill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7" idx="1"/>
          </p:cNvCxnSpPr>
          <p:nvPr/>
        </p:nvCxnSpPr>
        <p:spPr>
          <a:xfrm flipH="1" flipV="1">
            <a:off x="3851920" y="4761148"/>
            <a:ext cx="487597" cy="360040"/>
          </a:xfrm>
          <a:prstGeom prst="straightConnector1">
            <a:avLst/>
          </a:prstGeom>
          <a:ln w="57150">
            <a:solidFill>
              <a:srgbClr val="C0091E"/>
            </a:solidFill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1"/>
            <a:endCxn id="29" idx="3"/>
          </p:cNvCxnSpPr>
          <p:nvPr/>
        </p:nvCxnSpPr>
        <p:spPr>
          <a:xfrm flipH="1">
            <a:off x="2539317" y="4437112"/>
            <a:ext cx="360040" cy="11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715781" y="3573016"/>
            <a:ext cx="169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 Security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715781" y="4257092"/>
            <a:ext cx="13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Multimedia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751785" y="4967880"/>
            <a:ext cx="1211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4339517" y="5589240"/>
            <a:ext cx="2268252" cy="576064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4008" y="5625244"/>
            <a:ext cx="462992" cy="46299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89128" y="5630304"/>
            <a:ext cx="462992" cy="46299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9188" y="5635364"/>
            <a:ext cx="462992" cy="462992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6768244" y="5697252"/>
            <a:ext cx="1031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Sensors 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3095836" y="5557822"/>
            <a:ext cx="612068" cy="60748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836" y="5567053"/>
            <a:ext cx="592681" cy="584479"/>
          </a:xfrm>
          <a:prstGeom prst="rect">
            <a:avLst/>
          </a:prstGeom>
        </p:spPr>
      </p:pic>
      <p:cxnSp>
        <p:nvCxnSpPr>
          <p:cNvPr id="81" name="Straight Arrow Connector 80"/>
          <p:cNvCxnSpPr>
            <a:stCxn id="80" idx="0"/>
            <a:endCxn id="31" idx="2"/>
          </p:cNvCxnSpPr>
          <p:nvPr/>
        </p:nvCxnSpPr>
        <p:spPr>
          <a:xfrm flipH="1" flipV="1">
            <a:off x="3385411" y="5157192"/>
            <a:ext cx="6766" cy="40986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2663788" y="6120008"/>
            <a:ext cx="1532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025" y="4728817"/>
            <a:ext cx="622333" cy="61821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63517" y="5188150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 err="1" smtClean="0"/>
              <a:t>IoT</a:t>
            </a:r>
            <a:r>
              <a:rPr lang="en-CA" sz="1400" b="1" dirty="0" smtClean="0"/>
              <a:t> Cloud</a:t>
            </a:r>
          </a:p>
          <a:p>
            <a:pPr algn="ctr"/>
            <a:r>
              <a:rPr lang="en-CA" sz="1400" b="1" dirty="0" smtClean="0"/>
              <a:t>Services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168033" y="4958127"/>
            <a:ext cx="485800" cy="539810"/>
            <a:chOff x="8550696" y="5013426"/>
            <a:chExt cx="593304" cy="643132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71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8358" y="2511158"/>
            <a:ext cx="6204754" cy="6787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3" name="Straight Arrow Connector 72"/>
          <p:cNvCxnSpPr>
            <a:stCxn id="68" idx="1"/>
          </p:cNvCxnSpPr>
          <p:nvPr/>
        </p:nvCxnSpPr>
        <p:spPr>
          <a:xfrm flipH="1" flipV="1">
            <a:off x="3851920" y="5085184"/>
            <a:ext cx="487597" cy="7920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4339517" y="4833156"/>
            <a:ext cx="2268252" cy="5760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4339517" y="4149080"/>
            <a:ext cx="2268252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4339517" y="3465004"/>
            <a:ext cx="2268252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899357" y="3717032"/>
            <a:ext cx="972108" cy="14401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MUD to clean your network</a:t>
            </a:r>
            <a:br>
              <a:rPr lang="en-US" dirty="0" smtClean="0"/>
            </a:br>
            <a:r>
              <a:rPr lang="en-US" sz="800" dirty="0" smtClean="0"/>
              <a:t/>
            </a:r>
            <a:br>
              <a:rPr lang="en-US" sz="800" dirty="0" smtClean="0"/>
            </a:br>
            <a:r>
              <a:rPr lang="en-US" sz="1400" dirty="0" smtClean="0"/>
              <a:t>https</a:t>
            </a:r>
            <a:r>
              <a:rPr lang="en-US" sz="1400" dirty="0"/>
              <a:t>://datatracker.ietf.org/doc/draft-ietf-opsawg-mud/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9692" y="1619216"/>
            <a:ext cx="7760800" cy="47085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IETF </a:t>
            </a:r>
            <a:r>
              <a:rPr lang="en-US" dirty="0"/>
              <a:t>is working on a Manufacturer Usage Description </a:t>
            </a:r>
            <a:r>
              <a:rPr lang="en-US" dirty="0" smtClean="0"/>
              <a:t>Specification to help IoT network configuration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7369" y="3753036"/>
            <a:ext cx="796795" cy="791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653" y="4149080"/>
            <a:ext cx="593304" cy="5850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2932" y="4820225"/>
            <a:ext cx="597260" cy="588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837" y="4136149"/>
            <a:ext cx="597260" cy="5889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692" y="3507792"/>
            <a:ext cx="537110" cy="386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820225"/>
            <a:ext cx="597260" cy="5889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110439"/>
            <a:ext cx="655047" cy="65070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900" y="3933056"/>
            <a:ext cx="1010417" cy="10104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3373" y="4437112"/>
            <a:ext cx="720080" cy="7200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497" y="4078171"/>
            <a:ext cx="597260" cy="58899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860" y="4820225"/>
            <a:ext cx="597260" cy="588995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44" idx="1"/>
          </p:cNvCxnSpPr>
          <p:nvPr/>
        </p:nvCxnSpPr>
        <p:spPr>
          <a:xfrm flipH="1">
            <a:off x="3887924" y="3753036"/>
            <a:ext cx="451593" cy="39604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5" idx="1"/>
            <a:endCxn id="31" idx="3"/>
          </p:cNvCxnSpPr>
          <p:nvPr/>
        </p:nvCxnSpPr>
        <p:spPr>
          <a:xfrm flipH="1">
            <a:off x="3871465" y="4437112"/>
            <a:ext cx="46805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7" idx="1"/>
          </p:cNvCxnSpPr>
          <p:nvPr/>
        </p:nvCxnSpPr>
        <p:spPr>
          <a:xfrm flipH="1" flipV="1">
            <a:off x="3851920" y="4761148"/>
            <a:ext cx="487597" cy="36004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1"/>
            <a:endCxn id="29" idx="3"/>
          </p:cNvCxnSpPr>
          <p:nvPr/>
        </p:nvCxnSpPr>
        <p:spPr>
          <a:xfrm flipH="1">
            <a:off x="2539317" y="4437112"/>
            <a:ext cx="360040" cy="11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759096" y="3573016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device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715781" y="4257092"/>
            <a:ext cx="13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Multimedia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751785" y="4967880"/>
            <a:ext cx="1211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4339517" y="5589240"/>
            <a:ext cx="2268252" cy="576064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4008" y="5625244"/>
            <a:ext cx="462992" cy="46299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3124" y="5630304"/>
            <a:ext cx="462992" cy="46299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3184" y="5635364"/>
            <a:ext cx="462992" cy="462992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6768244" y="5697252"/>
            <a:ext cx="1031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Sensors 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3095836" y="5557822"/>
            <a:ext cx="612068" cy="60748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836" y="5567053"/>
            <a:ext cx="592681" cy="584479"/>
          </a:xfrm>
          <a:prstGeom prst="rect">
            <a:avLst/>
          </a:prstGeom>
        </p:spPr>
      </p:pic>
      <p:cxnSp>
        <p:nvCxnSpPr>
          <p:cNvPr id="81" name="Straight Arrow Connector 80"/>
          <p:cNvCxnSpPr>
            <a:stCxn id="80" idx="0"/>
            <a:endCxn id="31" idx="2"/>
          </p:cNvCxnSpPr>
          <p:nvPr/>
        </p:nvCxnSpPr>
        <p:spPr>
          <a:xfrm flipH="1" flipV="1">
            <a:off x="3385411" y="5157192"/>
            <a:ext cx="6766" cy="40986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2663788" y="6120008"/>
            <a:ext cx="1532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025" y="4728817"/>
            <a:ext cx="622333" cy="61821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63517" y="5188150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 err="1" smtClean="0"/>
              <a:t>IoT</a:t>
            </a:r>
            <a:r>
              <a:rPr lang="en-CA" sz="1400" b="1" dirty="0" smtClean="0"/>
              <a:t> Cloud</a:t>
            </a:r>
          </a:p>
          <a:p>
            <a:pPr algn="ctr"/>
            <a:r>
              <a:rPr lang="en-CA" sz="1400" b="1" dirty="0" smtClean="0"/>
              <a:t>Services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168033" y="4958127"/>
            <a:ext cx="485800" cy="539810"/>
            <a:chOff x="8550696" y="5013426"/>
            <a:chExt cx="593304" cy="643132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1720" y="2605968"/>
            <a:ext cx="462992" cy="46299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2525925" y="2613094"/>
            <a:ext cx="533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MUD: I’m a water sensor, put me on ‘Sensors’ LAN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5132" y="3510486"/>
            <a:ext cx="462992" cy="462992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0" name="Rectangle 9"/>
          <p:cNvSpPr/>
          <p:nvPr/>
        </p:nvSpPr>
        <p:spPr>
          <a:xfrm>
            <a:off x="4437613" y="3563724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MUD?</a:t>
            </a:r>
            <a:endParaRPr lang="en-CA" dirty="0"/>
          </a:p>
        </p:txBody>
      </p:sp>
      <p:sp>
        <p:nvSpPr>
          <p:cNvPr id="13" name="Freeform 12"/>
          <p:cNvSpPr/>
          <p:nvPr/>
        </p:nvSpPr>
        <p:spPr>
          <a:xfrm>
            <a:off x="3671900" y="3744796"/>
            <a:ext cx="2544532" cy="2276492"/>
          </a:xfrm>
          <a:custGeom>
            <a:avLst/>
            <a:gdLst>
              <a:gd name="connsiteX0" fmla="*/ 807362 w 2534562"/>
              <a:gd name="connsiteY0" fmla="*/ 0 h 2276492"/>
              <a:gd name="connsiteX1" fmla="*/ 65682 w 2534562"/>
              <a:gd name="connsiteY1" fmla="*/ 599440 h 2276492"/>
              <a:gd name="connsiteX2" fmla="*/ 75842 w 2534562"/>
              <a:gd name="connsiteY2" fmla="*/ 1188720 h 2276492"/>
              <a:gd name="connsiteX3" fmla="*/ 411122 w 2534562"/>
              <a:gd name="connsiteY3" fmla="*/ 2143760 h 2276492"/>
              <a:gd name="connsiteX4" fmla="*/ 2534562 w 2534562"/>
              <a:gd name="connsiteY4" fmla="*/ 2245360 h 227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4562" h="2276492">
                <a:moveTo>
                  <a:pt x="807362" y="0"/>
                </a:moveTo>
                <a:cubicBezTo>
                  <a:pt x="497482" y="200660"/>
                  <a:pt x="187602" y="401320"/>
                  <a:pt x="65682" y="599440"/>
                </a:cubicBezTo>
                <a:cubicBezTo>
                  <a:pt x="-56238" y="797560"/>
                  <a:pt x="18269" y="931333"/>
                  <a:pt x="75842" y="1188720"/>
                </a:cubicBezTo>
                <a:cubicBezTo>
                  <a:pt x="133415" y="1446107"/>
                  <a:pt x="1335" y="1967653"/>
                  <a:pt x="411122" y="2143760"/>
                </a:cubicBezTo>
                <a:cubicBezTo>
                  <a:pt x="820909" y="2319867"/>
                  <a:pt x="1677735" y="2282613"/>
                  <a:pt x="2534562" y="224536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0172" y="5625244"/>
            <a:ext cx="462992" cy="46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Arrow Connector 72"/>
          <p:cNvCxnSpPr>
            <a:stCxn id="68" idx="1"/>
          </p:cNvCxnSpPr>
          <p:nvPr/>
        </p:nvCxnSpPr>
        <p:spPr>
          <a:xfrm flipH="1" flipV="1">
            <a:off x="3851920" y="5085184"/>
            <a:ext cx="487597" cy="7920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4339517" y="4833156"/>
            <a:ext cx="2268252" cy="5760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4339517" y="4149080"/>
            <a:ext cx="2268252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4339517" y="3465004"/>
            <a:ext cx="2268252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899357" y="3717032"/>
            <a:ext cx="972108" cy="14401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protect </a:t>
            </a:r>
            <a:r>
              <a:rPr lang="en-US" cap="none" dirty="0" smtClean="0"/>
              <a:t>IoT</a:t>
            </a:r>
            <a:r>
              <a:rPr lang="en-US" dirty="0" smtClean="0"/>
              <a:t> devices?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9692" y="1619216"/>
            <a:ext cx="7760800" cy="47085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Control inbound and outbound network access</a:t>
            </a:r>
          </a:p>
          <a:p>
            <a:r>
              <a:rPr lang="en-US" dirty="0"/>
              <a:t>Rule 1: Always place IoT behind firewall</a:t>
            </a:r>
          </a:p>
          <a:p>
            <a:r>
              <a:rPr lang="en-US" dirty="0" smtClean="0"/>
              <a:t>Rule 2: Segment network by IoT type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Rule 3: Control access to and from the </a:t>
            </a:r>
            <a:r>
              <a:rPr lang="en-US" b="1" dirty="0" err="1" smtClean="0">
                <a:solidFill>
                  <a:srgbClr val="C00000"/>
                </a:solidFill>
              </a:rPr>
              <a:t>IoT</a:t>
            </a:r>
            <a:r>
              <a:rPr lang="en-US" b="1" dirty="0" smtClean="0">
                <a:solidFill>
                  <a:srgbClr val="C00000"/>
                </a:solidFill>
              </a:rPr>
              <a:t> device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7369" y="3753036"/>
            <a:ext cx="796795" cy="791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653" y="4149080"/>
            <a:ext cx="593304" cy="5850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2932" y="4820225"/>
            <a:ext cx="597260" cy="5889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769" y="3465004"/>
            <a:ext cx="593304" cy="588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837" y="4136149"/>
            <a:ext cx="597260" cy="5889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692" y="3507792"/>
            <a:ext cx="537110" cy="386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820225"/>
            <a:ext cx="597260" cy="58899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004829" y="3501008"/>
            <a:ext cx="485800" cy="539810"/>
            <a:chOff x="8550696" y="5013426"/>
            <a:chExt cx="593304" cy="64313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110439"/>
            <a:ext cx="655047" cy="65070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900" y="3933056"/>
            <a:ext cx="1010417" cy="10104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3373" y="4437112"/>
            <a:ext cx="720080" cy="7200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497" y="4078171"/>
            <a:ext cx="597260" cy="588995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5347121" y="3501008"/>
            <a:ext cx="485800" cy="539810"/>
            <a:chOff x="8550696" y="5013426"/>
            <a:chExt cx="593304" cy="643132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5689413" y="3501008"/>
            <a:ext cx="485800" cy="539810"/>
            <a:chOff x="8550696" y="5013426"/>
            <a:chExt cx="593304" cy="6431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6031705" y="3501008"/>
            <a:ext cx="485800" cy="539810"/>
            <a:chOff x="8550696" y="5013426"/>
            <a:chExt cx="593304" cy="64313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860" y="4820225"/>
            <a:ext cx="597260" cy="588995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44" idx="1"/>
          </p:cNvCxnSpPr>
          <p:nvPr/>
        </p:nvCxnSpPr>
        <p:spPr>
          <a:xfrm flipH="1">
            <a:off x="3887924" y="3753036"/>
            <a:ext cx="451593" cy="39604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5" idx="1"/>
            <a:endCxn id="31" idx="3"/>
          </p:cNvCxnSpPr>
          <p:nvPr/>
        </p:nvCxnSpPr>
        <p:spPr>
          <a:xfrm flipH="1">
            <a:off x="3871465" y="4437112"/>
            <a:ext cx="46805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7" idx="1"/>
          </p:cNvCxnSpPr>
          <p:nvPr/>
        </p:nvCxnSpPr>
        <p:spPr>
          <a:xfrm flipH="1" flipV="1">
            <a:off x="3851920" y="4761148"/>
            <a:ext cx="487597" cy="36004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1"/>
            <a:endCxn id="29" idx="3"/>
          </p:cNvCxnSpPr>
          <p:nvPr/>
        </p:nvCxnSpPr>
        <p:spPr>
          <a:xfrm flipH="1">
            <a:off x="2539317" y="4437112"/>
            <a:ext cx="360040" cy="11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715781" y="3573016"/>
            <a:ext cx="169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 Security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715781" y="4257092"/>
            <a:ext cx="13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Multimedia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751785" y="4967880"/>
            <a:ext cx="1211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4339517" y="5589240"/>
            <a:ext cx="2268252" cy="576064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4008" y="5625244"/>
            <a:ext cx="462992" cy="46299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3124" y="5630304"/>
            <a:ext cx="462992" cy="46299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3184" y="5635364"/>
            <a:ext cx="462992" cy="462992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6768244" y="5697252"/>
            <a:ext cx="1031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Sensors 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3095836" y="5557822"/>
            <a:ext cx="612068" cy="60748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836" y="5567053"/>
            <a:ext cx="592681" cy="584479"/>
          </a:xfrm>
          <a:prstGeom prst="rect">
            <a:avLst/>
          </a:prstGeom>
        </p:spPr>
      </p:pic>
      <p:cxnSp>
        <p:nvCxnSpPr>
          <p:cNvPr id="81" name="Straight Arrow Connector 80"/>
          <p:cNvCxnSpPr>
            <a:stCxn id="80" idx="0"/>
            <a:endCxn id="31" idx="2"/>
          </p:cNvCxnSpPr>
          <p:nvPr/>
        </p:nvCxnSpPr>
        <p:spPr>
          <a:xfrm flipH="1" flipV="1">
            <a:off x="3385411" y="5157192"/>
            <a:ext cx="6766" cy="40986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2663788" y="6120008"/>
            <a:ext cx="1532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025" y="4728817"/>
            <a:ext cx="622333" cy="61821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63517" y="5188150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 err="1" smtClean="0"/>
              <a:t>IoT</a:t>
            </a:r>
            <a:r>
              <a:rPr lang="en-CA" sz="1400" b="1" dirty="0" smtClean="0"/>
              <a:t> Cloud</a:t>
            </a:r>
          </a:p>
          <a:p>
            <a:pPr algn="ctr"/>
            <a:r>
              <a:rPr lang="en-CA" sz="1400" b="1" dirty="0" smtClean="0"/>
              <a:t>Services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168033" y="4958127"/>
            <a:ext cx="485800" cy="539810"/>
            <a:chOff x="8550696" y="5013426"/>
            <a:chExt cx="593304" cy="643132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3122265" y="4389647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smtClean="0">
                <a:solidFill>
                  <a:srgbClr val="C00000"/>
                </a:solidFill>
              </a:rPr>
              <a:t>x</a:t>
            </a:r>
            <a:endParaRPr lang="en-CA" sz="6000" dirty="0">
              <a:solidFill>
                <a:srgbClr val="C00000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680087" y="4437112"/>
            <a:ext cx="4728117" cy="1567068"/>
          </a:xfrm>
          <a:custGeom>
            <a:avLst/>
            <a:gdLst>
              <a:gd name="connsiteX0" fmla="*/ 4728117 w 4728117"/>
              <a:gd name="connsiteY0" fmla="*/ 1445000 h 1567068"/>
              <a:gd name="connsiteX1" fmla="*/ 2709746 w 4728117"/>
              <a:gd name="connsiteY1" fmla="*/ 1500756 h 1567068"/>
              <a:gd name="connsiteX2" fmla="*/ 2185639 w 4728117"/>
              <a:gd name="connsiteY2" fmla="*/ 642113 h 1567068"/>
              <a:gd name="connsiteX3" fmla="*/ 1371600 w 4728117"/>
              <a:gd name="connsiteY3" fmla="*/ 463693 h 1567068"/>
              <a:gd name="connsiteX4" fmla="*/ 1226634 w 4728117"/>
              <a:gd name="connsiteY4" fmla="*/ 51098 h 1567068"/>
              <a:gd name="connsiteX5" fmla="*/ 0 w 4728117"/>
              <a:gd name="connsiteY5" fmla="*/ 6493 h 1567068"/>
              <a:gd name="connsiteX6" fmla="*/ 0 w 4728117"/>
              <a:gd name="connsiteY6" fmla="*/ 6493 h 1567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8117" h="1567068">
                <a:moveTo>
                  <a:pt x="4728117" y="1445000"/>
                </a:moveTo>
                <a:cubicBezTo>
                  <a:pt x="3930804" y="1539785"/>
                  <a:pt x="3133492" y="1634570"/>
                  <a:pt x="2709746" y="1500756"/>
                </a:cubicBezTo>
                <a:cubicBezTo>
                  <a:pt x="2286000" y="1366942"/>
                  <a:pt x="2408663" y="814957"/>
                  <a:pt x="2185639" y="642113"/>
                </a:cubicBezTo>
                <a:cubicBezTo>
                  <a:pt x="1962615" y="469269"/>
                  <a:pt x="1531434" y="562195"/>
                  <a:pt x="1371600" y="463693"/>
                </a:cubicBezTo>
                <a:cubicBezTo>
                  <a:pt x="1211766" y="365191"/>
                  <a:pt x="1455234" y="127298"/>
                  <a:pt x="1226634" y="51098"/>
                </a:cubicBezTo>
                <a:cubicBezTo>
                  <a:pt x="998034" y="-25102"/>
                  <a:pt x="0" y="6493"/>
                  <a:pt x="0" y="6493"/>
                </a:cubicBezTo>
                <a:lnTo>
                  <a:pt x="0" y="6493"/>
                </a:lnTo>
              </a:path>
            </a:pathLst>
          </a:custGeom>
          <a:noFill/>
          <a:ln w="76200">
            <a:solidFill>
              <a:srgbClr val="C0091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TextBox 59"/>
          <p:cNvSpPr txBox="1"/>
          <p:nvPr/>
        </p:nvSpPr>
        <p:spPr>
          <a:xfrm>
            <a:off x="2393616" y="3874522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smtClean="0">
                <a:solidFill>
                  <a:srgbClr val="C00000"/>
                </a:solidFill>
              </a:rPr>
              <a:t>x</a:t>
            </a:r>
            <a:endParaRPr lang="en-CA" sz="6000" dirty="0">
              <a:solidFill>
                <a:srgbClr val="C0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128912" y="5343761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smtClean="0">
                <a:solidFill>
                  <a:srgbClr val="C00000"/>
                </a:solidFill>
              </a:rPr>
              <a:t>x</a:t>
            </a:r>
            <a:endParaRPr lang="en-CA" sz="6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07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0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Title of  the Presentation&amp;quot;&quot;/&gt;&lt;property id=&quot;20307&quot; value=&quot;446&quot;/&gt;&lt;/object&gt;&lt;object type=&quot;3&quot; unique_id=&quot;10004&quot;&gt;&lt;property id=&quot;20148&quot; value=&quot;5&quot;/&gt;&lt;property id=&quot;20300&quot; value=&quot;Slide 2 - &amp;quot;Past/Recent Canadian  Internet Architecture&amp;quot;&quot;/&gt;&lt;property id=&quot;20307&quot; value=&quot;442&quot;/&gt;&lt;/object&gt;&lt;object type=&quot;3&quot; unique_id=&quot;10005&quot;&gt;&lt;property id=&quot;20148&quot; value=&quot;5&quot;/&gt;&lt;property id=&quot;20300&quot; value=&quot;Slide 3&quot;/&gt;&lt;property id=&quot;20307&quot; value=&quot;443&quot;/&gt;&lt;/object&gt;&lt;object type=&quot;3&quot; unique_id=&quot;10006&quot;&gt;&lt;property id=&quot;20148&quot; value=&quot;5&quot;/&gt;&lt;property id=&quot;20300&quot; value=&quot;Slide 4 - &amp;quot;CA-IX : Canadian IXP Association&amp;quot;&quot;/&gt;&lt;property id=&quot;20307&quot; value=&quot;444&quot;/&gt;&lt;/object&gt;&lt;object type=&quot;3&quot; unique_id=&quot;10007&quot;&gt;&lt;property id=&quot;20148&quot; value=&quot;5&quot;/&gt;&lt;property id=&quot;20300&quot; value=&quot;Slide 5&quot;/&gt;&lt;property id=&quot;20307&quot; value=&quot;445&quot;/&gt;&lt;/object&gt;&lt;object type=&quot;3&quot; unique_id=&quot;10008&quot;&gt;&lt;property id=&quot;20148&quot; value=&quot;5&quot;/&gt;&lt;property id=&quot;20300&quot; value=&quot;Slide 6 - &amp;quot;IXPs and Traffic Routing&amp;quot;&quot;/&gt;&lt;property id=&quot;20307&quot; value=&quot;385&quot;/&gt;&lt;/object&gt;&lt;object type=&quot;3&quot; unique_id=&quot;10009&quot;&gt;&lt;property id=&quot;20148&quot; value=&quot;5&quot;/&gt;&lt;property id=&quot;20300&quot; value=&quot;Slide 7 - &amp;quot;IXPs and Traffic Routing improved&amp;quot;&quot;/&gt;&lt;property id=&quot;20307&quot; value=&quot;448&quot;/&gt;&lt;/object&gt;&lt;object type=&quot;3&quot; unique_id=&quot;10010&quot;&gt;&lt;property id=&quot;20148&quot; value=&quot;5&quot;/&gt;&lt;property id=&quot;20300&quot; value=&quot;Slide 8 - &amp;quot;GoC Internet Perimeter Architecture&amp;quot;&quot;/&gt;&lt;property id=&quot;20307&quot; value=&quot;436&quot;/&gt;&lt;/object&gt;&lt;object type=&quot;3&quot; unique_id=&quot;10011&quot;&gt;&lt;property id=&quot;20148&quot; value=&quot;5&quot;/&gt;&lt;property id=&quot;20300&quot; value=&quot;Slide 9 - &amp;quot;GoC Internet Perimeter DDoS Resiliency&amp;quot;&quot;/&gt;&lt;property id=&quot;20307&quot; value=&quot;437&quot;/&gt;&lt;/object&gt;&lt;object type=&quot;3&quot; unique_id=&quot;10012&quot;&gt;&lt;property id=&quot;20148&quot; value=&quot;5&quot;/&gt;&lt;property id=&quot;20300&quot; value=&quot;Slide 10 - &amp;quot;GoC Canadian Internet Architecture Vision&amp;quot;&quot;/&gt;&lt;property id=&quot;20307&quot; value=&quot;417&quot;/&gt;&lt;/object&gt;&lt;object type=&quot;3&quot; unique_id=&quot;10013&quot;&gt;&lt;property id=&quot;20148&quot; value=&quot;5&quot;/&gt;&lt;property id=&quot;20300&quot; value=&quot;Slide 11&quot;/&gt;&lt;property id=&quot;20307&quot; value=&quot;447&quot;/&gt;&lt;/object&gt;&lt;object type=&quot;3&quot; unique_id=&quot;10014&quot;&gt;&lt;property id=&quot;20148&quot; value=&quot;5&quot;/&gt;&lt;property id=&quot;20300&quot; value=&quot;Slide 12 - &amp;quot;Benefits&amp;quot;&quot;/&gt;&lt;property id=&quot;20307&quot; value=&quot;413&quot;/&gt;&lt;/object&gt;&lt;object type=&quot;3&quot; unique_id=&quot;10015&quot;&gt;&lt;property id=&quot;20148&quot; value=&quot;5&quot;/&gt;&lt;property id=&quot;20300&quot; value=&quot;Slide 13 - &amp;quot;Internet Makeup&amp;quot;&quot;/&gt;&lt;property id=&quot;20307&quot; value=&quot;451&quot;/&gt;&lt;/object&gt;&lt;object type=&quot;3&quot; unique_id=&quot;10016&quot;&gt;&lt;property id=&quot;20148&quot; value=&quot;5&quot;/&gt;&lt;property id=&quot;20300&quot; value=&quot;Slide 14 - &amp;quot;Internet Transit = $$$&amp;quot;&quot;/&gt;&lt;property id=&quot;20307&quot; value=&quot;375&quot;/&gt;&lt;/object&gt;&lt;object type=&quot;3&quot; unique_id=&quot;10017&quot;&gt;&lt;property id=&quot;20148&quot; value=&quot;5&quot;/&gt;&lt;property id=&quot;20300&quot; value=&quot;Slide 15 - &amp;quot;Enterprise Transit Typical Internet Perimeter Architecture &amp;quot;&quot;/&gt;&lt;property id=&quot;20307&quot; value=&quot;391&quot;/&gt;&lt;/object&gt;&lt;object type=&quot;3&quot; unique_id=&quot;10018&quot;&gt;&lt;property id=&quot;20148&quot; value=&quot;5&quot;/&gt;&lt;property id=&quot;20300&quot; value=&quot;Slide 16 - &amp;quot;Internet Peering&amp;quot;&quot;/&gt;&lt;property id=&quot;20307&quot; value=&quot;392&quot;/&gt;&lt;/object&gt;&lt;object type=&quot;3&quot; unique_id=&quot;10019&quot;&gt;&lt;property id=&quot;20148&quot; value=&quot;5&quot;/&gt;&lt;property id=&quot;20300&quot; value=&quot;Slide 17 - &amp;quot;Internet Peering&amp;quot;&quot;/&gt;&lt;property id=&quot;20307&quot; value=&quot;377&quot;/&gt;&lt;/object&gt;&lt;object type=&quot;3&quot; unique_id=&quot;10020&quot;&gt;&lt;property id=&quot;20148&quot; value=&quot;5&quot;/&gt;&lt;property id=&quot;20300&quot; value=&quot;Slide 18 - &amp;quot;Internet Exchange Point&amp;quot;&quot;/&gt;&lt;property id=&quot;20307&quot; value=&quot;310&quot;/&gt;&lt;/object&gt;&lt;object type=&quot;3&quot; unique_id=&quot;10021&quot;&gt;&lt;property id=&quot;20148&quot; value=&quot;5&quot;/&gt;&lt;property id=&quot;20300&quot; value=&quot;Slide 19 - &amp;quot;Internet Exchange Point – Canadian Vision&amp;quot;&quot;/&gt;&lt;property id=&quot;20307&quot; value=&quot;454&quot;/&gt;&lt;/object&gt;&lt;object type=&quot;3&quot; unique_id=&quot;10022&quot;&gt;&lt;property id=&quot;20148&quot; value=&quot;5&quot;/&gt;&lt;property id=&quot;20300&quot; value=&quot;Slide 20&quot;/&gt;&lt;property id=&quot;20307&quot; value=&quot;455&quot;/&gt;&lt;/object&gt;&lt;object type=&quot;3&quot; unique_id=&quot;10023&quot;&gt;&lt;property id=&quot;20148&quot; value=&quot;5&quot;/&gt;&lt;property id=&quot;20300&quot; value=&quot;Slide 21 - &amp;quot;IXP – Heart of the Internet&amp;quot;&quot;/&gt;&lt;property id=&quot;20307&quot; value=&quot;313&quot;/&gt;&lt;/object&gt;&lt;object type=&quot;3&quot; unique_id=&quot;10024&quot;&gt;&lt;property id=&quot;20148&quot; value=&quot;5&quot;/&gt;&lt;property id=&quot;20300&quot; value=&quot;Slide 22 - &amp;quot;Peer Traffic Exchange The IXP does not control traffic&amp;quot;&quot;/&gt;&lt;property id=&quot;20307&quot; value=&quot;312&quot;/&gt;&lt;/object&gt;&lt;object type=&quot;3&quot; unique_id=&quot;10025&quot;&gt;&lt;property id=&quot;20148&quot; value=&quot;5&quot;/&gt;&lt;property id=&quot;20300&quot; value=&quot;Slide 23 - &amp;quot;AS2669 SCNet Government of Canada &amp;quot;&quot;/&gt;&lt;property id=&quot;20307&quot; value=&quot;396&quot;/&gt;&lt;/object&gt;&lt;object type=&quot;3&quot; unique_id=&quot;10026&quot;&gt;&lt;property id=&quot;20148&quot; value=&quot;5&quot;/&gt;&lt;property id=&quot;20300&quot; value=&quot;Slide 24&quot;/&gt;&lt;property id=&quot;20307&quot; value=&quot;452&quot;/&gt;&lt;/object&gt;&lt;object type=&quot;3&quot; unique_id=&quot;10027&quot;&gt;&lt;property id=&quot;20148&quot; value=&quot;5&quot;/&gt;&lt;property id=&quot;20300&quot; value=&quot;Slide 25&quot;/&gt;&lt;property id=&quot;20307&quot; value=&quot;453&quot;/&gt;&lt;/object&gt;&lt;object type=&quot;3&quot; unique_id=&quot;10028&quot;&gt;&lt;property id=&quot;20148&quot; value=&quot;5&quot;/&gt;&lt;property id=&quot;20300&quot; value=&quot;Slide 26 - &amp;quot; Abstract Internet Exchange PointS&amp;quot;&quot;/&gt;&lt;property id=&quot;20307&quot; value=&quot;457&quot;/&gt;&lt;/object&gt;&lt;/object&gt;&lt;object type=&quot;8&quot; unique_id=&quot;1005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703C3AE9A86F44AC788C2882AD0E87" ma:contentTypeVersion="0" ma:contentTypeDescription="Create a new document." ma:contentTypeScope="" ma:versionID="845937d44adbe870bfb5c01d49afba53">
  <xsd:schema xmlns:xsd="http://www.w3.org/2001/XMLSchema" xmlns:xs="http://www.w3.org/2001/XMLSchema" xmlns:p="http://schemas.microsoft.com/office/2006/metadata/properties" xmlns:ns2="2631c8f5-919c-4e8a-9e80-e8b512324e70" targetNamespace="http://schemas.microsoft.com/office/2006/metadata/properties" ma:root="true" ma:fieldsID="994763ae444a3847481aa03f6ab79712" ns2:_="">
    <xsd:import namespace="2631c8f5-919c-4e8a-9e80-e8b512324e7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31c8f5-919c-4e8a-9e80-e8b512324e7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631c8f5-919c-4e8a-9e80-e8b512324e70">CIRA-108-222</_dlc_DocId>
    <_dlc_DocIdUrl xmlns="2631c8f5-919c-4e8a-9e80-e8b512324e70">
      <Url>http://ciranet/InternetComm/_layouts/DocIdRedir.aspx?ID=CIRA-108-222</Url>
      <Description>CIRA-108-222</Description>
    </_dlc_DocIdUrl>
  </documentManagement>
</p:properties>
</file>

<file path=customXml/itemProps1.xml><?xml version="1.0" encoding="utf-8"?>
<ds:datastoreItem xmlns:ds="http://schemas.openxmlformats.org/officeDocument/2006/customXml" ds:itemID="{59148F28-1A7D-409B-8852-7CA5EDAB14D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938B197-8921-4140-9118-EB5E560401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31c8f5-919c-4e8a-9e80-e8b512324e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F389F9-E566-49CA-8A51-B6614AF46169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E33D791-8F2B-4B6E-A51F-7B49F5D4F214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2631c8f5-919c-4e8a-9e80-e8b512324e7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29887</TotalTime>
  <Words>2310</Words>
  <Application>Microsoft Office PowerPoint</Application>
  <PresentationFormat>On-screen Show (4:3)</PresentationFormat>
  <Paragraphs>409</Paragraphs>
  <Slides>41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Cera PRO</vt:lpstr>
      <vt:lpstr>Verdana</vt:lpstr>
      <vt:lpstr>Wingdings</vt:lpstr>
      <vt:lpstr>1_Office Theme</vt:lpstr>
      <vt:lpstr>Secure IoT Home Gateway &amp;  Home Registry – Idea &amp; vision  Open standards development  This document changes often   </vt:lpstr>
      <vt:lpstr>PowerPoint Presentation</vt:lpstr>
      <vt:lpstr>2 distinct ideas into one solution</vt:lpstr>
      <vt:lpstr>Secure Home Gateway &amp; Registry Idea</vt:lpstr>
      <vt:lpstr>IoT Threat landscape SPECIFIC TO THE INTERNET - SCALE</vt:lpstr>
      <vt:lpstr>How can we protect IoT devices? </vt:lpstr>
      <vt:lpstr>How can we protect IoT devices? One device per vlan? </vt:lpstr>
      <vt:lpstr>Use MUD to clean your network  https://datatracker.ietf.org/doc/draft-ietf-opsawg-mud/</vt:lpstr>
      <vt:lpstr>How can we protect IoT devices? </vt:lpstr>
      <vt:lpstr>Today’s Home Network &amp; IoT implementation are disparate, kind of scary &amp; IN need OF structure!</vt:lpstr>
      <vt:lpstr>The home network of the future must be safe, secure and simple to use!</vt:lpstr>
      <vt:lpstr>The home network must be reachable from the internet  seamlessly and securely</vt:lpstr>
      <vt:lpstr>even your car WILL be connected to your home network</vt:lpstr>
      <vt:lpstr>The home network grows to include personal and wearable IoT, inside and outside the home…</vt:lpstr>
      <vt:lpstr>Your home network security both internal and external must be protected using a common key</vt:lpstr>
      <vt:lpstr>Leveraging the chain of trust in DNSSEC and some innovation to create a secure home network platform</vt:lpstr>
      <vt:lpstr>Do WE need to say more?</vt:lpstr>
      <vt:lpstr>what does this bring to the ccTLD domain industry?</vt:lpstr>
      <vt:lpstr>The focus is on AutomatioN</vt:lpstr>
      <vt:lpstr>       Your local ccTLD will provision your DNSSEC signed domain internally on your gateway and externally on the Internet, and establish a secure chain of trust to your home gateway, magically solving all your worries and keeping your family safe </vt:lpstr>
      <vt:lpstr>Remember, it’s an idea &amp; vision!  Get ready for the story </vt:lpstr>
      <vt:lpstr>Step 1 (this is a story )</vt:lpstr>
      <vt:lpstr>Step 2</vt:lpstr>
      <vt:lpstr>Step 3</vt:lpstr>
      <vt:lpstr>Step 4</vt:lpstr>
      <vt:lpstr>Step 5</vt:lpstr>
      <vt:lpstr>At this point we have</vt:lpstr>
      <vt:lpstr>Now, let’s see how we provision IoT DEVICES IN HOME NETWORK</vt:lpstr>
      <vt:lpstr>adding remote vpn access to trusted mobile</vt:lpstr>
      <vt:lpstr>Adding your Car to remote access your        home network</vt:lpstr>
      <vt:lpstr>IoT Service / action type</vt:lpstr>
      <vt:lpstr>TODO: + ADD Scenarios FOR each device type  </vt:lpstr>
      <vt:lpstr>Your home network security is compromised?</vt:lpstr>
      <vt:lpstr>High Level SOLUTION Architecture</vt:lpstr>
      <vt:lpstr>What do you think?</vt:lpstr>
      <vt:lpstr>Going forward, it’s a journey! ccTLD Value proposition</vt:lpstr>
      <vt:lpstr>Next Steps – build a PRototype</vt:lpstr>
      <vt:lpstr>This slide deck is a vision it’s what we’ll be using In 5 years</vt:lpstr>
      <vt:lpstr>PowerPoint Presentation</vt:lpstr>
      <vt:lpstr>home.arpa. draft-ietf-homenet-dot-14</vt:lpstr>
      <vt:lpstr>Solution: Network Access control (NAC) &amp; default security controls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CIRA – GoC Internet Resilience - 2017-01-20-</dc:title>
  <dc:creator>jacques.latour</dc:creator>
  <cp:lastModifiedBy>Jacques Latour</cp:lastModifiedBy>
  <cp:revision>1743</cp:revision>
  <cp:lastPrinted>2017-02-16T18:07:34Z</cp:lastPrinted>
  <dcterms:created xsi:type="dcterms:W3CDTF">2011-03-07T17:45:14Z</dcterms:created>
  <dcterms:modified xsi:type="dcterms:W3CDTF">2018-05-11T19:46:21Z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0x01010071703C3AE9A86F44AC788C2882AD0E87</vt:lpwstr>
  </property>
  <property fmtid="{D5CDD505-2E9C-101B-9397-08002B2CF9AE}" pid="3" name="_dlc_DocIdItemGuid">
    <vt:lpwstr>c6bcf8ef-c563-4e41-b3c9-e7c253c5b281</vt:lpwstr>
  </property>
  <property fmtid="{D5CDD505-2E9C-101B-9397-08002B2CF9AE}" pid="4" name="Order">
    <vt:r8>19100</vt:r8>
  </property>
</Properties>
</file>